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65" r:id="rId2"/>
    <p:sldId id="288" r:id="rId3"/>
    <p:sldId id="281" r:id="rId4"/>
    <p:sldId id="282" r:id="rId5"/>
    <p:sldId id="270" r:id="rId6"/>
    <p:sldId id="287" r:id="rId7"/>
    <p:sldId id="266" r:id="rId8"/>
    <p:sldId id="279" r:id="rId9"/>
    <p:sldId id="264" r:id="rId10"/>
    <p:sldId id="268" r:id="rId11"/>
    <p:sldId id="274" r:id="rId12"/>
    <p:sldId id="275" r:id="rId13"/>
    <p:sldId id="277" r:id="rId14"/>
    <p:sldId id="273" r:id="rId15"/>
    <p:sldId id="280" r:id="rId16"/>
    <p:sldId id="283" r:id="rId17"/>
    <p:sldId id="278" r:id="rId18"/>
    <p:sldId id="284" r:id="rId19"/>
    <p:sldId id="28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BF97"/>
    <a:srgbClr val="F1EB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5"/>
    <p:restoredTop sz="94678"/>
  </p:normalViewPr>
  <p:slideViewPr>
    <p:cSldViewPr snapToGrid="0" snapToObjects="1">
      <p:cViewPr varScale="1">
        <p:scale>
          <a:sx n="93" d="100"/>
          <a:sy n="93" d="100"/>
        </p:scale>
        <p:origin x="-22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7D531B-F7FF-D74A-801E-04FEA2798A29}" type="datetimeFigureOut">
              <a:rPr lang="en-US" smtClean="0"/>
              <a:t>28/02/21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D66B0-7A6A-8C4A-9A54-7BFB260C4717}" type="slidenum">
              <a:rPr lang="en-US" smtClean="0"/>
              <a:t>‹#›</a:t>
            </a:fld>
            <a:endParaRPr lang="en-US" dirty="0"/>
          </a:p>
        </p:txBody>
      </p:sp>
    </p:spTree>
    <p:extLst>
      <p:ext uri="{BB962C8B-B14F-4D97-AF65-F5344CB8AC3E}">
        <p14:creationId xmlns:p14="http://schemas.microsoft.com/office/powerpoint/2010/main" val="28127905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D66B0-7A6A-8C4A-9A54-7BFB260C4717}" type="slidenum">
              <a:rPr lang="en-US" smtClean="0"/>
              <a:t>4</a:t>
            </a:fld>
            <a:endParaRPr lang="en-US" dirty="0"/>
          </a:p>
        </p:txBody>
      </p:sp>
    </p:spTree>
    <p:extLst>
      <p:ext uri="{BB962C8B-B14F-4D97-AF65-F5344CB8AC3E}">
        <p14:creationId xmlns:p14="http://schemas.microsoft.com/office/powerpoint/2010/main" val="46013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0FBD66B0-7A6A-8C4A-9A54-7BFB260C4717}" type="slidenum">
              <a:rPr lang="en-US" smtClean="0"/>
              <a:t>12</a:t>
            </a:fld>
            <a:endParaRPr lang="en-US" dirty="0"/>
          </a:p>
        </p:txBody>
      </p:sp>
    </p:spTree>
    <p:extLst>
      <p:ext uri="{BB962C8B-B14F-4D97-AF65-F5344CB8AC3E}">
        <p14:creationId xmlns:p14="http://schemas.microsoft.com/office/powerpoint/2010/main" val="191738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D66B0-7A6A-8C4A-9A54-7BFB260C4717}" type="slidenum">
              <a:rPr lang="en-US" smtClean="0"/>
              <a:t>18</a:t>
            </a:fld>
            <a:endParaRPr lang="en-US" dirty="0"/>
          </a:p>
        </p:txBody>
      </p:sp>
    </p:spTree>
    <p:extLst>
      <p:ext uri="{BB962C8B-B14F-4D97-AF65-F5344CB8AC3E}">
        <p14:creationId xmlns:p14="http://schemas.microsoft.com/office/powerpoint/2010/main" val="42874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BD66B0-7A6A-8C4A-9A54-7BFB260C4717}" type="slidenum">
              <a:rPr lang="en-US" smtClean="0"/>
              <a:t>19</a:t>
            </a:fld>
            <a:endParaRPr lang="en-US" dirty="0"/>
          </a:p>
        </p:txBody>
      </p:sp>
    </p:spTree>
    <p:extLst>
      <p:ext uri="{BB962C8B-B14F-4D97-AF65-F5344CB8AC3E}">
        <p14:creationId xmlns:p14="http://schemas.microsoft.com/office/powerpoint/2010/main" val="411033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5845CCA-2BBC-9B45-8764-B4EC477906BD}" type="datetimeFigureOut">
              <a:rPr lang="en-US" smtClean="0"/>
              <a:t>28/02/21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AF943-BBEB-F941-9CCF-3C4A1C2AEF74}" type="slidenum">
              <a:rPr lang="en-US" smtClean="0"/>
              <a:t>‹#›</a:t>
            </a:fld>
            <a:endParaRPr lang="en-US" dirty="0"/>
          </a:p>
        </p:txBody>
      </p:sp>
    </p:spTree>
    <p:extLst>
      <p:ext uri="{BB962C8B-B14F-4D97-AF65-F5344CB8AC3E}">
        <p14:creationId xmlns:p14="http://schemas.microsoft.com/office/powerpoint/2010/main" val="402695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5845CCA-2BBC-9B45-8764-B4EC477906BD}" type="datetimeFigureOut">
              <a:rPr lang="en-US" smtClean="0"/>
              <a:t>28/02/21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AF943-BBEB-F941-9CCF-3C4A1C2AEF74}" type="slidenum">
              <a:rPr lang="en-US" smtClean="0"/>
              <a:t>‹#›</a:t>
            </a:fld>
            <a:endParaRPr lang="en-US" dirty="0"/>
          </a:p>
        </p:txBody>
      </p:sp>
    </p:spTree>
    <p:extLst>
      <p:ext uri="{BB962C8B-B14F-4D97-AF65-F5344CB8AC3E}">
        <p14:creationId xmlns:p14="http://schemas.microsoft.com/office/powerpoint/2010/main" val="317590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5845CCA-2BBC-9B45-8764-B4EC477906BD}" type="datetimeFigureOut">
              <a:rPr lang="en-US" smtClean="0"/>
              <a:t>28/02/21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AF943-BBEB-F941-9CCF-3C4A1C2AEF74}" type="slidenum">
              <a:rPr lang="en-US" smtClean="0"/>
              <a:t>‹#›</a:t>
            </a:fld>
            <a:endParaRPr lang="en-US" dirty="0"/>
          </a:p>
        </p:txBody>
      </p:sp>
    </p:spTree>
    <p:extLst>
      <p:ext uri="{BB962C8B-B14F-4D97-AF65-F5344CB8AC3E}">
        <p14:creationId xmlns:p14="http://schemas.microsoft.com/office/powerpoint/2010/main" val="45366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5845CCA-2BBC-9B45-8764-B4EC477906BD}" type="datetimeFigureOut">
              <a:rPr lang="en-US" smtClean="0"/>
              <a:t>28/02/21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AF943-BBEB-F941-9CCF-3C4A1C2AEF74}" type="slidenum">
              <a:rPr lang="en-US" smtClean="0"/>
              <a:t>‹#›</a:t>
            </a:fld>
            <a:endParaRPr lang="en-US" dirty="0"/>
          </a:p>
        </p:txBody>
      </p:sp>
    </p:spTree>
    <p:extLst>
      <p:ext uri="{BB962C8B-B14F-4D97-AF65-F5344CB8AC3E}">
        <p14:creationId xmlns:p14="http://schemas.microsoft.com/office/powerpoint/2010/main" val="310578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5845CCA-2BBC-9B45-8764-B4EC477906BD}" type="datetimeFigureOut">
              <a:rPr lang="en-US" smtClean="0"/>
              <a:t>28/02/21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AF943-BBEB-F941-9CCF-3C4A1C2AEF74}" type="slidenum">
              <a:rPr lang="en-US" smtClean="0"/>
              <a:t>‹#›</a:t>
            </a:fld>
            <a:endParaRPr lang="en-US" dirty="0"/>
          </a:p>
        </p:txBody>
      </p:sp>
    </p:spTree>
    <p:extLst>
      <p:ext uri="{BB962C8B-B14F-4D97-AF65-F5344CB8AC3E}">
        <p14:creationId xmlns:p14="http://schemas.microsoft.com/office/powerpoint/2010/main" val="231211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5845CCA-2BBC-9B45-8764-B4EC477906BD}" type="datetimeFigureOut">
              <a:rPr lang="en-US" smtClean="0"/>
              <a:t>28/02/21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FAF943-BBEB-F941-9CCF-3C4A1C2AEF74}" type="slidenum">
              <a:rPr lang="en-US" smtClean="0"/>
              <a:t>‹#›</a:t>
            </a:fld>
            <a:endParaRPr lang="en-US" dirty="0"/>
          </a:p>
        </p:txBody>
      </p:sp>
    </p:spTree>
    <p:extLst>
      <p:ext uri="{BB962C8B-B14F-4D97-AF65-F5344CB8AC3E}">
        <p14:creationId xmlns:p14="http://schemas.microsoft.com/office/powerpoint/2010/main" val="31425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5845CCA-2BBC-9B45-8764-B4EC477906BD}" type="datetimeFigureOut">
              <a:rPr lang="en-US" smtClean="0"/>
              <a:t>28/02/21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FAF943-BBEB-F941-9CCF-3C4A1C2AEF74}" type="slidenum">
              <a:rPr lang="en-US" smtClean="0"/>
              <a:t>‹#›</a:t>
            </a:fld>
            <a:endParaRPr lang="en-US" dirty="0"/>
          </a:p>
        </p:txBody>
      </p:sp>
    </p:spTree>
    <p:extLst>
      <p:ext uri="{BB962C8B-B14F-4D97-AF65-F5344CB8AC3E}">
        <p14:creationId xmlns:p14="http://schemas.microsoft.com/office/powerpoint/2010/main" val="22856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5845CCA-2BBC-9B45-8764-B4EC477906BD}" type="datetimeFigureOut">
              <a:rPr lang="en-US" smtClean="0"/>
              <a:t>28/02/21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FAF943-BBEB-F941-9CCF-3C4A1C2AEF74}" type="slidenum">
              <a:rPr lang="en-US" smtClean="0"/>
              <a:t>‹#›</a:t>
            </a:fld>
            <a:endParaRPr lang="en-US" dirty="0"/>
          </a:p>
        </p:txBody>
      </p:sp>
    </p:spTree>
    <p:extLst>
      <p:ext uri="{BB962C8B-B14F-4D97-AF65-F5344CB8AC3E}">
        <p14:creationId xmlns:p14="http://schemas.microsoft.com/office/powerpoint/2010/main" val="258634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45CCA-2BBC-9B45-8764-B4EC477906BD}" type="datetimeFigureOut">
              <a:rPr lang="en-US" smtClean="0"/>
              <a:t>28/02/21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FAF943-BBEB-F941-9CCF-3C4A1C2AEF74}" type="slidenum">
              <a:rPr lang="en-US" smtClean="0"/>
              <a:t>‹#›</a:t>
            </a:fld>
            <a:endParaRPr lang="en-US" dirty="0"/>
          </a:p>
        </p:txBody>
      </p:sp>
    </p:spTree>
    <p:extLst>
      <p:ext uri="{BB962C8B-B14F-4D97-AF65-F5344CB8AC3E}">
        <p14:creationId xmlns:p14="http://schemas.microsoft.com/office/powerpoint/2010/main" val="196463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5845CCA-2BBC-9B45-8764-B4EC477906BD}" type="datetimeFigureOut">
              <a:rPr lang="en-US" smtClean="0"/>
              <a:t>28/02/21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FAF943-BBEB-F941-9CCF-3C4A1C2AEF74}" type="slidenum">
              <a:rPr lang="en-US" smtClean="0"/>
              <a:t>‹#›</a:t>
            </a:fld>
            <a:endParaRPr lang="en-US" dirty="0"/>
          </a:p>
        </p:txBody>
      </p:sp>
    </p:spTree>
    <p:extLst>
      <p:ext uri="{BB962C8B-B14F-4D97-AF65-F5344CB8AC3E}">
        <p14:creationId xmlns:p14="http://schemas.microsoft.com/office/powerpoint/2010/main" val="249214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5845CCA-2BBC-9B45-8764-B4EC477906BD}" type="datetimeFigureOut">
              <a:rPr lang="en-US" smtClean="0"/>
              <a:t>28/02/21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FAF943-BBEB-F941-9CCF-3C4A1C2AEF74}" type="slidenum">
              <a:rPr lang="en-US" smtClean="0"/>
              <a:t>‹#›</a:t>
            </a:fld>
            <a:endParaRPr lang="en-US" dirty="0"/>
          </a:p>
        </p:txBody>
      </p:sp>
    </p:spTree>
    <p:extLst>
      <p:ext uri="{BB962C8B-B14F-4D97-AF65-F5344CB8AC3E}">
        <p14:creationId xmlns:p14="http://schemas.microsoft.com/office/powerpoint/2010/main" val="27097950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45CCA-2BBC-9B45-8764-B4EC477906BD}" type="datetimeFigureOut">
              <a:rPr lang="en-US" smtClean="0"/>
              <a:t>28/02/21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AF943-BBEB-F941-9CCF-3C4A1C2AEF74}" type="slidenum">
              <a:rPr lang="en-US" smtClean="0"/>
              <a:t>‹#›</a:t>
            </a:fld>
            <a:endParaRPr lang="en-US" dirty="0"/>
          </a:p>
        </p:txBody>
      </p:sp>
    </p:spTree>
    <p:extLst>
      <p:ext uri="{BB962C8B-B14F-4D97-AF65-F5344CB8AC3E}">
        <p14:creationId xmlns:p14="http://schemas.microsoft.com/office/powerpoint/2010/main" val="48931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8.xml.rels><?xml version="1.0" encoding="UTF-8" standalone="yes"?>
<Relationships xmlns="http://schemas.openxmlformats.org/package/2006/relationships"><Relationship Id="rId11" Type="http://schemas.openxmlformats.org/officeDocument/2006/relationships/image" Target="../media/image22.jpeg"/><Relationship Id="rId12" Type="http://schemas.openxmlformats.org/officeDocument/2006/relationships/image" Target="../media/image52.jpeg"/><Relationship Id="rId13" Type="http://schemas.openxmlformats.org/officeDocument/2006/relationships/image" Target="../media/image19.jpeg"/><Relationship Id="rId1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huffingtonpost.co.uk/sophia-davis/stepping-out-of-fear-and-_b_4478141.html" TargetMode="External"/><Relationship Id="rId4" Type="http://schemas.openxmlformats.org/officeDocument/2006/relationships/hyperlink" Target="http://www.huffingtonpost.co.uk/2011/21/five-ways-to-tackle-fear-and-make-it-make-work-for-you-_n_1023938.html" TargetMode="External"/><Relationship Id="rId5" Type="http://schemas.openxmlformats.org/officeDocument/2006/relationships/hyperlink" Target="http://www.huffingtonpost.co.uk/2011/12/05/over-half-of-brits-go-on-20-identical-dates-a-year_n_1129129.html?just_reloaded=1" TargetMode="External"/><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49.png"/><Relationship Id="rId9" Type="http://schemas.openxmlformats.org/officeDocument/2006/relationships/image" Target="../media/image50.png"/><Relationship Id="rId10"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9" Type="http://schemas.openxmlformats.org/officeDocument/2006/relationships/image" Target="../media/image14.jpeg"/><Relationship Id="rId20" Type="http://schemas.openxmlformats.org/officeDocument/2006/relationships/image" Target="../media/image25.png"/><Relationship Id="rId21" Type="http://schemas.openxmlformats.org/officeDocument/2006/relationships/image" Target="../media/image26.jpeg"/><Relationship Id="rId22" Type="http://schemas.openxmlformats.org/officeDocument/2006/relationships/image" Target="../media/image27.jpeg"/><Relationship Id="rId23" Type="http://schemas.openxmlformats.org/officeDocument/2006/relationships/image" Target="../media/image28.jpeg"/><Relationship Id="rId10" Type="http://schemas.openxmlformats.org/officeDocument/2006/relationships/image" Target="../media/image15.jpg"/><Relationship Id="rId11" Type="http://schemas.openxmlformats.org/officeDocument/2006/relationships/image" Target="../media/image16.jpeg"/><Relationship Id="rId12" Type="http://schemas.openxmlformats.org/officeDocument/2006/relationships/image" Target="../media/image17.jpeg"/><Relationship Id="rId13" Type="http://schemas.openxmlformats.org/officeDocument/2006/relationships/image" Target="../media/image18.jpeg"/><Relationship Id="rId14" Type="http://schemas.openxmlformats.org/officeDocument/2006/relationships/image" Target="../media/image19.jpeg"/><Relationship Id="rId15" Type="http://schemas.openxmlformats.org/officeDocument/2006/relationships/image" Target="../media/image20.jpeg"/><Relationship Id="rId16" Type="http://schemas.openxmlformats.org/officeDocument/2006/relationships/image" Target="../media/image21.jpeg"/><Relationship Id="rId17" Type="http://schemas.openxmlformats.org/officeDocument/2006/relationships/image" Target="../media/image22.jpeg"/><Relationship Id="rId18" Type="http://schemas.openxmlformats.org/officeDocument/2006/relationships/image" Target="../media/image23.jpeg"/><Relationship Id="rId19"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hyperlink" Target="https://www.youtube.com/watch?v=V4SuTGfTL9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xmlns="" id="{F7BDBACD-6FA5-C040-9C81-1BD7F3247F05}"/>
              </a:ext>
            </a:extLst>
          </p:cNvPr>
          <p:cNvPicPr>
            <a:picLocks noChangeAspect="1"/>
          </p:cNvPicPr>
          <p:nvPr/>
        </p:nvPicPr>
        <p:blipFill>
          <a:blip r:embed="rId2"/>
          <a:stretch>
            <a:fillRect/>
          </a:stretch>
        </p:blipFill>
        <p:spPr>
          <a:xfrm>
            <a:off x="0" y="0"/>
            <a:ext cx="9144000" cy="1873406"/>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11CE4405-EA28-9344-A2F5-61D9699DD2E4}"/>
              </a:ext>
            </a:extLst>
          </p:cNvPr>
          <p:cNvPicPr>
            <a:picLocks noChangeAspect="1"/>
          </p:cNvPicPr>
          <p:nvPr/>
        </p:nvPicPr>
        <p:blipFill>
          <a:blip r:embed="rId3"/>
          <a:stretch>
            <a:fillRect/>
          </a:stretch>
        </p:blipFill>
        <p:spPr>
          <a:xfrm>
            <a:off x="3346668" y="481127"/>
            <a:ext cx="2450663" cy="2450663"/>
          </a:xfrm>
          <a:prstGeom prst="rect">
            <a:avLst/>
          </a:prstGeom>
        </p:spPr>
      </p:pic>
      <p:sp>
        <p:nvSpPr>
          <p:cNvPr id="11" name="TextBox 10">
            <a:extLst>
              <a:ext uri="{FF2B5EF4-FFF2-40B4-BE49-F238E27FC236}">
                <a16:creationId xmlns:a16="http://schemas.microsoft.com/office/drawing/2014/main" xmlns="" id="{43204115-8AE8-6649-9D7B-F0BEC3EAECB2}"/>
              </a:ext>
            </a:extLst>
          </p:cNvPr>
          <p:cNvSpPr txBox="1"/>
          <p:nvPr/>
        </p:nvSpPr>
        <p:spPr>
          <a:xfrm>
            <a:off x="0" y="4435999"/>
            <a:ext cx="9144000" cy="861774"/>
          </a:xfrm>
          <a:prstGeom prst="rect">
            <a:avLst/>
          </a:prstGeom>
          <a:noFill/>
        </p:spPr>
        <p:txBody>
          <a:bodyPr wrap="square" rtlCol="0">
            <a:spAutoFit/>
          </a:bodyPr>
          <a:lstStyle/>
          <a:p>
            <a:pPr algn="ctr"/>
            <a:r>
              <a:rPr lang="en-US" sz="5000" dirty="0"/>
              <a:t>Media &amp; Publicity</a:t>
            </a:r>
          </a:p>
        </p:txBody>
      </p:sp>
      <p:pic>
        <p:nvPicPr>
          <p:cNvPr id="18" name="Picture 17" descr="Shape&#10;&#10;Description automatically generated with medium confidence">
            <a:extLst>
              <a:ext uri="{FF2B5EF4-FFF2-40B4-BE49-F238E27FC236}">
                <a16:creationId xmlns:a16="http://schemas.microsoft.com/office/drawing/2014/main" xmlns="" id="{168AD769-CDE4-DE47-B5AB-D4AECC265A99}"/>
              </a:ext>
            </a:extLst>
          </p:cNvPr>
          <p:cNvPicPr>
            <a:picLocks noChangeAspect="1"/>
          </p:cNvPicPr>
          <p:nvPr/>
        </p:nvPicPr>
        <p:blipFill>
          <a:blip r:embed="rId4"/>
          <a:stretch>
            <a:fillRect/>
          </a:stretch>
        </p:blipFill>
        <p:spPr>
          <a:xfrm>
            <a:off x="4746758" y="5664665"/>
            <a:ext cx="3573180" cy="707894"/>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xmlns="" id="{C1307E82-25C1-FE4C-9EC2-A99959D57F2B}"/>
              </a:ext>
            </a:extLst>
          </p:cNvPr>
          <p:cNvPicPr>
            <a:picLocks noChangeAspect="1"/>
          </p:cNvPicPr>
          <p:nvPr/>
        </p:nvPicPr>
        <p:blipFill>
          <a:blip r:embed="rId5"/>
          <a:stretch>
            <a:fillRect/>
          </a:stretch>
        </p:blipFill>
        <p:spPr>
          <a:xfrm>
            <a:off x="864066" y="5664665"/>
            <a:ext cx="3573180" cy="707894"/>
          </a:xfrm>
          <a:prstGeom prst="rect">
            <a:avLst/>
          </a:prstGeom>
        </p:spPr>
      </p:pic>
      <p:pic>
        <p:nvPicPr>
          <p:cNvPr id="33" name="Picture 32">
            <a:extLst>
              <a:ext uri="{FF2B5EF4-FFF2-40B4-BE49-F238E27FC236}">
                <a16:creationId xmlns:a16="http://schemas.microsoft.com/office/drawing/2014/main" xmlns="" id="{2A08EB48-ECD4-3B49-B0F4-EEFC263F6083}"/>
              </a:ext>
            </a:extLst>
          </p:cNvPr>
          <p:cNvPicPr>
            <a:picLocks noChangeAspect="1"/>
          </p:cNvPicPr>
          <p:nvPr/>
        </p:nvPicPr>
        <p:blipFill>
          <a:blip r:embed="rId6"/>
          <a:stretch>
            <a:fillRect/>
          </a:stretch>
        </p:blipFill>
        <p:spPr>
          <a:xfrm>
            <a:off x="3190779" y="3167181"/>
            <a:ext cx="2743200" cy="211975"/>
          </a:xfrm>
          <a:prstGeom prst="rect">
            <a:avLst/>
          </a:prstGeom>
        </p:spPr>
      </p:pic>
      <p:pic>
        <p:nvPicPr>
          <p:cNvPr id="36" name="Picture 35" descr="Shape&#10;&#10;Description automatically generated with low confidence">
            <a:extLst>
              <a:ext uri="{FF2B5EF4-FFF2-40B4-BE49-F238E27FC236}">
                <a16:creationId xmlns:a16="http://schemas.microsoft.com/office/drawing/2014/main" xmlns="" id="{E70281D6-7C79-1442-A443-D06E918B07E3}"/>
              </a:ext>
            </a:extLst>
          </p:cNvPr>
          <p:cNvPicPr>
            <a:picLocks noChangeAspect="1"/>
          </p:cNvPicPr>
          <p:nvPr/>
        </p:nvPicPr>
        <p:blipFill>
          <a:blip r:embed="rId7"/>
          <a:stretch>
            <a:fillRect/>
          </a:stretch>
        </p:blipFill>
        <p:spPr>
          <a:xfrm>
            <a:off x="293448" y="515904"/>
            <a:ext cx="472215" cy="3117275"/>
          </a:xfrm>
          <a:prstGeom prst="rect">
            <a:avLst/>
          </a:prstGeom>
        </p:spPr>
      </p:pic>
    </p:spTree>
    <p:extLst>
      <p:ext uri="{BB962C8B-B14F-4D97-AF65-F5344CB8AC3E}">
        <p14:creationId xmlns:p14="http://schemas.microsoft.com/office/powerpoint/2010/main" val="1891304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05155" y="3679309"/>
            <a:ext cx="4301760" cy="656760"/>
          </a:xfrm>
          <a:prstGeom prst="rect">
            <a:avLst/>
          </a:prstGeom>
          <a:solidFill>
            <a:srgbClr val="F1EBE4">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lnSpc>
                <a:spcPct val="110000"/>
              </a:lnSpc>
              <a:defRPr sz="1100" b="1">
                <a:solidFill>
                  <a:srgbClr val="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50" dirty="0"/>
              <a:t>Sophia delivering her talk at the Hugo Boss launch event and interviews with Press, “Sophia brought the fragrance to life and we were thrilled that she was part of this campaign”, Olivia Pasmore, Talk PR</a:t>
            </a:r>
          </a:p>
        </p:txBody>
      </p:sp>
      <p:pic>
        <p:nvPicPr>
          <p:cNvPr id="4" name="Picture 3" descr="Talkhugobossus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997" y="1267361"/>
            <a:ext cx="3636000" cy="5449742"/>
          </a:xfrm>
          <a:prstGeom prst="rect">
            <a:avLst/>
          </a:prstGeom>
        </p:spPr>
      </p:pic>
      <p:pic>
        <p:nvPicPr>
          <p:cNvPr id="6" name="Picture 5" descr="casualjournotalk_50.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05155" y="1267361"/>
            <a:ext cx="4301760" cy="2411947"/>
          </a:xfrm>
          <a:prstGeom prst="rect">
            <a:avLst/>
          </a:prstGeom>
        </p:spPr>
      </p:pic>
      <p:pic>
        <p:nvPicPr>
          <p:cNvPr id="7" name="Picture 6" descr="ESmaginterview.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1643" y="4336068"/>
            <a:ext cx="4314916" cy="2340000"/>
          </a:xfrm>
          <a:prstGeom prst="rect">
            <a:avLst/>
          </a:prstGeom>
        </p:spPr>
      </p:pic>
      <p:sp>
        <p:nvSpPr>
          <p:cNvPr id="8" name="Title 1">
            <a:extLst>
              <a:ext uri="{FF2B5EF4-FFF2-40B4-BE49-F238E27FC236}">
                <a16:creationId xmlns:a16="http://schemas.microsoft.com/office/drawing/2014/main" xmlns="" id="{831EA026-A94B-8645-A0D2-0409956D213A}"/>
              </a:ext>
            </a:extLst>
          </p:cNvPr>
          <p:cNvSpPr txBox="1">
            <a:spLocks/>
          </p:cNvSpPr>
          <p:nvPr/>
        </p:nvSpPr>
        <p:spPr>
          <a:xfrm>
            <a:off x="0" y="218410"/>
            <a:ext cx="9144000" cy="947241"/>
          </a:xfrm>
          <a:prstGeom prst="rect">
            <a:avLst/>
          </a:prstGeom>
          <a:solidFill>
            <a:srgbClr val="CFBF97"/>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dirty="0">
                <a:solidFill>
                  <a:schemeClr val="tx1"/>
                </a:solidFill>
                <a:cs typeface="Avenir Medium"/>
              </a:rPr>
              <a:t>Hugo Boss: Product Launch Presentation </a:t>
            </a:r>
            <a:br>
              <a:rPr lang="en-US" sz="2400" dirty="0">
                <a:solidFill>
                  <a:schemeClr val="tx1"/>
                </a:solidFill>
                <a:cs typeface="Avenir Medium"/>
              </a:rPr>
            </a:br>
            <a:r>
              <a:rPr lang="en-US" sz="2400" dirty="0">
                <a:solidFill>
                  <a:schemeClr val="tx1"/>
                </a:solidFill>
                <a:cs typeface="Avenir Medium"/>
              </a:rPr>
              <a:t>&amp; Interviews with UK Press</a:t>
            </a:r>
            <a:endParaRPr lang="en-US" sz="2400" i="1" dirty="0">
              <a:solidFill>
                <a:schemeClr val="tx1"/>
              </a:solidFill>
              <a:cs typeface="Avenir Medium"/>
            </a:endParaRPr>
          </a:p>
        </p:txBody>
      </p:sp>
    </p:spTree>
    <p:extLst>
      <p:ext uri="{BB962C8B-B14F-4D97-AF65-F5344CB8AC3E}">
        <p14:creationId xmlns:p14="http://schemas.microsoft.com/office/powerpoint/2010/main" val="402172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871" y="6095225"/>
            <a:ext cx="9128322" cy="762775"/>
          </a:xfrm>
          <a:prstGeom prst="rect">
            <a:avLst/>
          </a:prstGeom>
          <a:solidFill>
            <a:srgbClr val="F1EBE4">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“The presentation was extremely engaging and educating with UK press stating: 'Sophia has taught me so much about myself in just 20 minutes' and 'I feel like a new woman”  </a:t>
            </a:r>
            <a:r>
              <a:rPr lang="en-US" sz="1200" b="1" i="1" dirty="0">
                <a:solidFill>
                  <a:schemeClr val="tx1"/>
                </a:solidFill>
              </a:rPr>
              <a:t>Olivia Pasmore, Talk PR – Hugo Boss Fragrance launch</a:t>
            </a:r>
          </a:p>
        </p:txBody>
      </p:sp>
      <p:pic>
        <p:nvPicPr>
          <p:cNvPr id="2" name="Picture 1" descr="audienceparticipati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53" y="0"/>
            <a:ext cx="9180000" cy="6124781"/>
          </a:xfrm>
          <a:prstGeom prst="rect">
            <a:avLst/>
          </a:prstGeom>
        </p:spPr>
      </p:pic>
    </p:spTree>
    <p:extLst>
      <p:ext uri="{BB962C8B-B14F-4D97-AF65-F5344CB8AC3E}">
        <p14:creationId xmlns:p14="http://schemas.microsoft.com/office/powerpoint/2010/main" val="9173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62132" y="1258320"/>
            <a:ext cx="8896902" cy="2502387"/>
          </a:xfrm>
        </p:spPr>
        <p:txBody>
          <a:bodyPr>
            <a:normAutofit/>
          </a:bodyPr>
          <a:lstStyle/>
          <a:p>
            <a:pPr marL="0" indent="0">
              <a:buNone/>
            </a:pPr>
            <a:r>
              <a:rPr lang="en-US" sz="1600" b="1" dirty="0"/>
              <a:t>Client: </a:t>
            </a:r>
            <a:r>
              <a:rPr lang="en-US" sz="1600" dirty="0"/>
              <a:t>Go Ahead				                                </a:t>
            </a:r>
            <a:r>
              <a:rPr lang="en-US" sz="1600" b="1" dirty="0"/>
              <a:t>Agency: </a:t>
            </a:r>
            <a:r>
              <a:rPr lang="en-US" sz="1600" dirty="0"/>
              <a:t>3 Monkeys Communications</a:t>
            </a:r>
          </a:p>
          <a:p>
            <a:pPr marL="0" indent="0">
              <a:buNone/>
            </a:pPr>
            <a:r>
              <a:rPr lang="en-US" sz="1600" b="1" dirty="0"/>
              <a:t>Client Brief: </a:t>
            </a:r>
            <a:r>
              <a:rPr lang="en-US" sz="1600" dirty="0"/>
              <a:t>For the product launch of Go Ahead! new range of healthy biscuits and to support the campaign theme of ‘Feel Good Moments’, Sophia was asked to provide a list of experiences, actions and scenarios that make us “feel good”, with an explanation as to why this makes us happy. </a:t>
            </a:r>
          </a:p>
          <a:p>
            <a:pPr marL="0" indent="0">
              <a:buNone/>
            </a:pPr>
            <a:r>
              <a:rPr lang="en-US" sz="1600" b="1" dirty="0"/>
              <a:t>Outcome: </a:t>
            </a:r>
            <a:r>
              <a:rPr lang="en-US" sz="1600" dirty="0"/>
              <a:t>The launch event was extremely fun and creative and Sophia’s tips were displayed around the event along with ‘live displays/scenarios’ of her feel good tips. Sophia attended the event to speak with UK press about how to feel good as well as enjoy the evening herself!</a:t>
            </a:r>
          </a:p>
          <a:p>
            <a:pPr marL="0" indent="0">
              <a:buNone/>
            </a:pPr>
            <a:r>
              <a:rPr lang="en-US" sz="1600" dirty="0"/>
              <a:t>Sophia and her feel good advice featured in articles in Women’s Own, Huffington Post and the Daily Express. Closer magazine followed up with Sophia for her input on another article relating to Happiness. </a:t>
            </a:r>
          </a:p>
        </p:txBody>
      </p:sp>
      <p:pic>
        <p:nvPicPr>
          <p:cNvPr id="2" name="Picture 1" descr="IMG_18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132" y="3801237"/>
            <a:ext cx="4424543" cy="2952000"/>
          </a:xfrm>
          <a:prstGeom prst="rect">
            <a:avLst/>
          </a:prstGeom>
        </p:spPr>
      </p:pic>
      <p:pic>
        <p:nvPicPr>
          <p:cNvPr id="5" name="Picture 4" descr="IMG_03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4491" y="3801237"/>
            <a:ext cx="4424543" cy="2952000"/>
          </a:xfrm>
          <a:prstGeom prst="rect">
            <a:avLst/>
          </a:prstGeom>
        </p:spPr>
      </p:pic>
      <p:sp>
        <p:nvSpPr>
          <p:cNvPr id="7" name="Title 1">
            <a:extLst>
              <a:ext uri="{FF2B5EF4-FFF2-40B4-BE49-F238E27FC236}">
                <a16:creationId xmlns:a16="http://schemas.microsoft.com/office/drawing/2014/main" xmlns="" id="{4B3B0920-574F-B84F-84F3-6441ABF34496}"/>
              </a:ext>
            </a:extLst>
          </p:cNvPr>
          <p:cNvSpPr txBox="1">
            <a:spLocks/>
          </p:cNvSpPr>
          <p:nvPr/>
        </p:nvSpPr>
        <p:spPr>
          <a:xfrm>
            <a:off x="0" y="218410"/>
            <a:ext cx="9144000" cy="947241"/>
          </a:xfrm>
          <a:prstGeom prst="rect">
            <a:avLst/>
          </a:prstGeom>
          <a:solidFill>
            <a:srgbClr val="CFBF97"/>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dirty="0">
                <a:solidFill>
                  <a:schemeClr val="tx1"/>
                </a:solidFill>
                <a:cs typeface="Avenir Medium"/>
              </a:rPr>
              <a:t>Client Example: Go Ahead “Feel Good’ Product launch</a:t>
            </a:r>
            <a:endParaRPr lang="en-US" sz="2400" i="1" dirty="0">
              <a:solidFill>
                <a:schemeClr val="tx1"/>
              </a:solidFill>
              <a:cs typeface="Avenir Medium"/>
            </a:endParaRPr>
          </a:p>
        </p:txBody>
      </p:sp>
    </p:spTree>
    <p:extLst>
      <p:ext uri="{BB962C8B-B14F-4D97-AF65-F5344CB8AC3E}">
        <p14:creationId xmlns:p14="http://schemas.microsoft.com/office/powerpoint/2010/main" val="176860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64931" y="1444285"/>
            <a:ext cx="2867644" cy="3823526"/>
          </a:xfrm>
          <a:prstGeom prst="rect">
            <a:avLst/>
          </a:prstGeom>
        </p:spPr>
      </p:pic>
      <p:sp>
        <p:nvSpPr>
          <p:cNvPr id="9" name="Rectangle 8"/>
          <p:cNvSpPr/>
          <p:nvPr/>
        </p:nvSpPr>
        <p:spPr>
          <a:xfrm>
            <a:off x="229703" y="5477612"/>
            <a:ext cx="8702872" cy="1161977"/>
          </a:xfrm>
          <a:prstGeom prst="rect">
            <a:avLst/>
          </a:prstGeom>
          <a:solidFill>
            <a:srgbClr val="F1EBE4">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prstClr val="black"/>
                </a:solidFill>
              </a:rPr>
              <a:t>“Sophia was a delight to work with – from her enthusiasm for the brand, to her accessible and informative content, we couldn’t have asked for more when it comes to an expert partnership. I would definitely recommend working with her for upcoming brand collaborations, for reliability, media know-how and personality.” </a:t>
            </a:r>
          </a:p>
          <a:p>
            <a:pPr algn="ctr"/>
            <a:r>
              <a:rPr lang="en-US" sz="1400" dirty="0">
                <a:solidFill>
                  <a:prstClr val="black"/>
                </a:solidFill>
              </a:rPr>
              <a:t>Georgie, 3 Monkeys Communications</a:t>
            </a:r>
            <a:endParaRPr lang="en-US" sz="1400" dirty="0">
              <a:solidFill>
                <a:schemeClr val="tx1"/>
              </a:solidFill>
            </a:endParaRPr>
          </a:p>
        </p:txBody>
      </p:sp>
      <p:pic>
        <p:nvPicPr>
          <p:cNvPr id="3" name="Picture 2" descr="IMG_048_min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703" y="1430050"/>
            <a:ext cx="5773486" cy="3851997"/>
          </a:xfrm>
          <a:prstGeom prst="rect">
            <a:avLst/>
          </a:prstGeom>
        </p:spPr>
      </p:pic>
      <p:sp>
        <p:nvSpPr>
          <p:cNvPr id="10" name="Title 1">
            <a:extLst>
              <a:ext uri="{FF2B5EF4-FFF2-40B4-BE49-F238E27FC236}">
                <a16:creationId xmlns:a16="http://schemas.microsoft.com/office/drawing/2014/main" xmlns="" id="{89A4BE9E-B0EF-6541-A143-3A1ADF2D0C4B}"/>
              </a:ext>
            </a:extLst>
          </p:cNvPr>
          <p:cNvSpPr txBox="1">
            <a:spLocks/>
          </p:cNvSpPr>
          <p:nvPr/>
        </p:nvSpPr>
        <p:spPr>
          <a:xfrm>
            <a:off x="0" y="218410"/>
            <a:ext cx="9144000" cy="947241"/>
          </a:xfrm>
          <a:prstGeom prst="rect">
            <a:avLst/>
          </a:prstGeom>
          <a:solidFill>
            <a:srgbClr val="CFBF97"/>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dirty="0">
                <a:solidFill>
                  <a:schemeClr val="tx1"/>
                </a:solidFill>
                <a:cs typeface="Avenir Medium"/>
              </a:rPr>
              <a:t>Go Ahead: PR Launch with UK Press</a:t>
            </a:r>
            <a:endParaRPr lang="en-US" sz="2400" i="1" dirty="0">
              <a:solidFill>
                <a:schemeClr val="tx1"/>
              </a:solidFill>
              <a:cs typeface="Avenir Medium"/>
            </a:endParaRPr>
          </a:p>
        </p:txBody>
      </p:sp>
    </p:spTree>
    <p:extLst>
      <p:ext uri="{BB962C8B-B14F-4D97-AF65-F5344CB8AC3E}">
        <p14:creationId xmlns:p14="http://schemas.microsoft.com/office/powerpoint/2010/main" val="2713149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2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3024" y="3530636"/>
            <a:ext cx="4572000" cy="3050381"/>
          </a:xfrm>
          <a:prstGeom prst="rect">
            <a:avLst/>
          </a:prstGeom>
        </p:spPr>
      </p:pic>
      <p:pic>
        <p:nvPicPr>
          <p:cNvPr id="4" name="Picture 3" descr="IMG_13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12" y="270201"/>
            <a:ext cx="4572000" cy="3050381"/>
          </a:xfrm>
          <a:prstGeom prst="rect">
            <a:avLst/>
          </a:prstGeom>
        </p:spPr>
      </p:pic>
      <p:pic>
        <p:nvPicPr>
          <p:cNvPr id="5" name="Picture 4" descr="IMG_23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513" y="3530636"/>
            <a:ext cx="4572000" cy="3050381"/>
          </a:xfrm>
          <a:prstGeom prst="rect">
            <a:avLst/>
          </a:prstGeom>
        </p:spPr>
      </p:pic>
      <p:pic>
        <p:nvPicPr>
          <p:cNvPr id="7" name="Picture 6" descr="IMG_239.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8997" y="270201"/>
            <a:ext cx="4572000" cy="3050381"/>
          </a:xfrm>
          <a:prstGeom prst="rect">
            <a:avLst/>
          </a:prstGeom>
        </p:spPr>
      </p:pic>
    </p:spTree>
    <p:extLst>
      <p:ext uri="{BB962C8B-B14F-4D97-AF65-F5344CB8AC3E}">
        <p14:creationId xmlns:p14="http://schemas.microsoft.com/office/powerpoint/2010/main" val="294691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 y="6028643"/>
            <a:ext cx="9155770" cy="829357"/>
          </a:xfrm>
          <a:prstGeom prst="rect">
            <a:avLst/>
          </a:prstGeom>
          <a:solidFill>
            <a:srgbClr val="F1EBE4">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Sophia’s tips on feeling good were distributed around the event venue, with some being creatively produced as live scenarios for the guests to enjoy </a:t>
            </a:r>
            <a:endParaRPr lang="en-US" sz="1400" b="1" i="1" dirty="0">
              <a:solidFill>
                <a:schemeClr val="tx1"/>
              </a:solidFill>
            </a:endParaRPr>
          </a:p>
        </p:txBody>
      </p:sp>
      <p:pic>
        <p:nvPicPr>
          <p:cNvPr id="3" name="Picture 2" descr="IMG_195.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 y="0"/>
            <a:ext cx="9144009" cy="6028643"/>
          </a:xfrm>
          <a:prstGeom prst="rect">
            <a:avLst/>
          </a:prstGeom>
        </p:spPr>
      </p:pic>
    </p:spTree>
    <p:extLst>
      <p:ext uri="{BB962C8B-B14F-4D97-AF65-F5344CB8AC3E}">
        <p14:creationId xmlns:p14="http://schemas.microsoft.com/office/powerpoint/2010/main" val="40692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05739" y="1290880"/>
            <a:ext cx="5164783" cy="4733475"/>
          </a:xfrm>
        </p:spPr>
        <p:txBody>
          <a:bodyPr>
            <a:noAutofit/>
          </a:bodyPr>
          <a:lstStyle/>
          <a:p>
            <a:pPr marL="0" indent="0">
              <a:buNone/>
            </a:pPr>
            <a:r>
              <a:rPr lang="en-US" sz="1600" b="1" dirty="0"/>
              <a:t>Client: </a:t>
            </a:r>
            <a:r>
              <a:rPr lang="en-US" sz="1600" dirty="0"/>
              <a:t>Fox Films – The Secret Life of Walter Mitty                              </a:t>
            </a:r>
            <a:r>
              <a:rPr lang="en-US" sz="1600" b="1" dirty="0"/>
              <a:t>Agency: </a:t>
            </a:r>
            <a:r>
              <a:rPr lang="en-US" sz="1600" dirty="0"/>
              <a:t>Premier Comms</a:t>
            </a:r>
          </a:p>
          <a:p>
            <a:pPr marL="0" indent="0">
              <a:buNone/>
            </a:pPr>
            <a:r>
              <a:rPr lang="en-US" sz="1600" b="1" dirty="0"/>
              <a:t>Client Brief: </a:t>
            </a:r>
            <a:r>
              <a:rPr lang="en-US" sz="1600" dirty="0"/>
              <a:t>To support PR activities across Online and Radio for the launch of Ben Stiller’s film The Secret Life of Walter Mitty – a story based on James Thurber’s classic of a day-dreamer who escapes his anonymous life by disappearing into a world of fantasies filled with heroism, romance and action. </a:t>
            </a:r>
          </a:p>
          <a:p>
            <a:pPr marL="0" indent="0">
              <a:buNone/>
            </a:pPr>
            <a:r>
              <a:rPr lang="en-US" sz="1600" b="1" dirty="0"/>
              <a:t>Outcome: </a:t>
            </a:r>
            <a:r>
              <a:rPr lang="en-US" sz="1600" dirty="0"/>
              <a:t>Sophia was chosen as the Life Coach to support the UK release of the film. The messages of the film – that we can all lead an extraordinary life, to follow our dreams and to be bold and brave enough to step into the unknown are sentiments close to Sophia’s heart as a life coach.</a:t>
            </a:r>
          </a:p>
          <a:p>
            <a:pPr marL="0" indent="0">
              <a:buNone/>
            </a:pPr>
            <a:r>
              <a:rPr lang="en-US" sz="1600" dirty="0"/>
              <a:t>Sophia appeared on BBC radio, talking about tips and ideas on how to pursue and live your dreams. Her “essential steps to move out of fear and into a life of love and passion” were also issued with the DVD release and published as an article on the Huffington Post. </a:t>
            </a:r>
            <a:endParaRPr lang="en-GB" sz="1600" dirty="0"/>
          </a:p>
          <a:p>
            <a:pPr marL="0" indent="0">
              <a:buNone/>
            </a:pPr>
            <a:endParaRPr lang="en-US" sz="1600" dirty="0"/>
          </a:p>
        </p:txBody>
      </p:sp>
      <p:pic>
        <p:nvPicPr>
          <p:cNvPr id="2" name="Picture 1" descr="mitt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0640" y="1292458"/>
            <a:ext cx="2587373" cy="3835780"/>
          </a:xfrm>
          <a:prstGeom prst="rect">
            <a:avLst/>
          </a:prstGeom>
        </p:spPr>
      </p:pic>
      <p:sp>
        <p:nvSpPr>
          <p:cNvPr id="9" name="Rectangle 8"/>
          <p:cNvSpPr/>
          <p:nvPr/>
        </p:nvSpPr>
        <p:spPr>
          <a:xfrm>
            <a:off x="10290" y="6149584"/>
            <a:ext cx="9128322" cy="731415"/>
          </a:xfrm>
          <a:prstGeom prst="rect">
            <a:avLst/>
          </a:prstGeom>
          <a:solidFill>
            <a:srgbClr val="F1EB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“To see the world. To find each other and to feel. As Walter Mitty will discover, that is the purpose of life”, Fox Films</a:t>
            </a:r>
          </a:p>
        </p:txBody>
      </p:sp>
      <p:sp>
        <p:nvSpPr>
          <p:cNvPr id="10" name="Rectangular Callout 9"/>
          <p:cNvSpPr/>
          <p:nvPr/>
        </p:nvSpPr>
        <p:spPr>
          <a:xfrm>
            <a:off x="5470522" y="5167958"/>
            <a:ext cx="3419082" cy="830997"/>
          </a:xfrm>
          <a:prstGeom prst="wedgeRectCallout">
            <a:avLst>
              <a:gd name="adj1" fmla="val 54236"/>
              <a:gd name="adj2" fmla="val -38356"/>
            </a:avLst>
          </a:prstGeom>
          <a:solidFill>
            <a:srgbClr val="DAE2E5">
              <a:alpha val="64000"/>
            </a:srgbClr>
          </a:solidFill>
          <a:ln>
            <a:solidFill>
              <a:schemeClr val="bg1">
                <a:lumMod val="85000"/>
              </a:schemeClr>
            </a:solidFill>
          </a:ln>
        </p:spPr>
        <p:txBody>
          <a:bodyPr wrap="square">
            <a:spAutoFit/>
          </a:bodyPr>
          <a:lstStyle/>
          <a:p>
            <a:pPr algn="ctr"/>
            <a:r>
              <a:rPr lang="en-US" sz="1200" b="1" dirty="0">
                <a:solidFill>
                  <a:schemeClr val="tx1"/>
                </a:solidFill>
              </a:rPr>
              <a:t>I really appreciate all your hard work in helping us out with the campaign.  I will definitely keep you in mind for any future projects that come up! Simon, Premier Comms </a:t>
            </a:r>
          </a:p>
        </p:txBody>
      </p:sp>
      <p:sp>
        <p:nvSpPr>
          <p:cNvPr id="8" name="Title 1">
            <a:extLst>
              <a:ext uri="{FF2B5EF4-FFF2-40B4-BE49-F238E27FC236}">
                <a16:creationId xmlns:a16="http://schemas.microsoft.com/office/drawing/2014/main" xmlns="" id="{0E44C7C7-03D8-4046-AD4B-2E070356B78C}"/>
              </a:ext>
            </a:extLst>
          </p:cNvPr>
          <p:cNvSpPr txBox="1">
            <a:spLocks/>
          </p:cNvSpPr>
          <p:nvPr/>
        </p:nvSpPr>
        <p:spPr>
          <a:xfrm>
            <a:off x="0" y="218410"/>
            <a:ext cx="9144000" cy="947241"/>
          </a:xfrm>
          <a:prstGeom prst="rect">
            <a:avLst/>
          </a:prstGeom>
          <a:solidFill>
            <a:srgbClr val="CFBF97"/>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dirty="0">
                <a:solidFill>
                  <a:schemeClr val="tx1"/>
                </a:solidFill>
                <a:cs typeface="Avenir Medium"/>
              </a:rPr>
              <a:t>Client Example: The Secret Life of Walter Mitty Film Release</a:t>
            </a:r>
            <a:endParaRPr lang="en-US" sz="2400" i="1" dirty="0">
              <a:solidFill>
                <a:schemeClr val="tx1"/>
              </a:solidFill>
              <a:cs typeface="Avenir Medium"/>
            </a:endParaRPr>
          </a:p>
        </p:txBody>
      </p:sp>
    </p:spTree>
    <p:extLst>
      <p:ext uri="{BB962C8B-B14F-4D97-AF65-F5344CB8AC3E}">
        <p14:creationId xmlns:p14="http://schemas.microsoft.com/office/powerpoint/2010/main" val="1201994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81" y="1358500"/>
            <a:ext cx="9144000" cy="4429125"/>
          </a:xfrm>
          <a:prstGeom prst="rect">
            <a:avLst/>
          </a:prstGeom>
        </p:spPr>
      </p:pic>
      <p:sp>
        <p:nvSpPr>
          <p:cNvPr id="7" name="Rectangle 6"/>
          <p:cNvSpPr/>
          <p:nvPr/>
        </p:nvSpPr>
        <p:spPr>
          <a:xfrm>
            <a:off x="26571" y="5856905"/>
            <a:ext cx="9128322" cy="956931"/>
          </a:xfrm>
          <a:prstGeom prst="rect">
            <a:avLst/>
          </a:prstGeom>
          <a:solidFill>
            <a:srgbClr val="CFBF97">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a:solidFill>
                  <a:schemeClr val="tx1"/>
                </a:solidFill>
              </a:rPr>
              <a:t>“You either stand in the safety of your life or run headstrong into the unknown”, Walter Mitty</a:t>
            </a:r>
          </a:p>
          <a:p>
            <a:pPr algn="ctr"/>
            <a:endParaRPr lang="en-US" sz="1400" b="1" dirty="0">
              <a:solidFill>
                <a:schemeClr val="tx1"/>
              </a:solidFill>
            </a:endParaRPr>
          </a:p>
        </p:txBody>
      </p:sp>
      <p:sp>
        <p:nvSpPr>
          <p:cNvPr id="8" name="Rectangle 7"/>
          <p:cNvSpPr/>
          <p:nvPr/>
        </p:nvSpPr>
        <p:spPr>
          <a:xfrm>
            <a:off x="2522618" y="6225470"/>
            <a:ext cx="5719495" cy="523220"/>
          </a:xfrm>
          <a:prstGeom prst="rect">
            <a:avLst/>
          </a:prstGeom>
        </p:spPr>
        <p:txBody>
          <a:bodyPr wrap="square">
            <a:spAutoFit/>
          </a:bodyPr>
          <a:lstStyle/>
          <a:p>
            <a:pPr algn="ctr"/>
            <a:r>
              <a:rPr lang="en-US" sz="1400" dirty="0"/>
              <a:t>To listen to Sophia talk on BBC Radio about Walter Mitty, please request the interview directly from Sophia.</a:t>
            </a:r>
          </a:p>
        </p:txBody>
      </p:sp>
      <p:pic>
        <p:nvPicPr>
          <p:cNvPr id="9" name="Content Placeholder 3" descr="BBC_Radio_logo.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67668" y="6182804"/>
            <a:ext cx="967018" cy="531823"/>
          </a:xfrm>
        </p:spPr>
      </p:pic>
      <p:pic>
        <p:nvPicPr>
          <p:cNvPr id="10" name="Picture 9" descr="twentieth-century-fox-logo.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2404" y="6182804"/>
            <a:ext cx="943648" cy="531823"/>
          </a:xfrm>
          <a:prstGeom prst="rect">
            <a:avLst/>
          </a:prstGeom>
        </p:spPr>
      </p:pic>
      <p:sp>
        <p:nvSpPr>
          <p:cNvPr id="11" name="Title 1">
            <a:extLst>
              <a:ext uri="{FF2B5EF4-FFF2-40B4-BE49-F238E27FC236}">
                <a16:creationId xmlns:a16="http://schemas.microsoft.com/office/drawing/2014/main" xmlns="" id="{D32D9185-D4A5-694E-9A22-E4A6A3F0B5AE}"/>
              </a:ext>
            </a:extLst>
          </p:cNvPr>
          <p:cNvSpPr txBox="1">
            <a:spLocks/>
          </p:cNvSpPr>
          <p:nvPr/>
        </p:nvSpPr>
        <p:spPr>
          <a:xfrm>
            <a:off x="0" y="218410"/>
            <a:ext cx="9144000" cy="947241"/>
          </a:xfrm>
          <a:prstGeom prst="rect">
            <a:avLst/>
          </a:prstGeom>
          <a:solidFill>
            <a:srgbClr val="CFBF97"/>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dirty="0">
                <a:solidFill>
                  <a:schemeClr val="tx1"/>
                </a:solidFill>
                <a:cs typeface="Avenir Medium"/>
              </a:rPr>
              <a:t>PR for The Secret Life of Walter Mitty Film Release</a:t>
            </a:r>
            <a:endParaRPr lang="en-US" sz="2400" i="1" dirty="0">
              <a:solidFill>
                <a:schemeClr val="tx1"/>
              </a:solidFill>
              <a:cs typeface="Avenir Medium"/>
            </a:endParaRPr>
          </a:p>
        </p:txBody>
      </p:sp>
    </p:spTree>
    <p:extLst>
      <p:ext uri="{BB962C8B-B14F-4D97-AF65-F5344CB8AC3E}">
        <p14:creationId xmlns:p14="http://schemas.microsoft.com/office/powerpoint/2010/main" val="4063163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hlinkClick r:id="rId3"/>
          </p:cNvPr>
          <p:cNvSpPr/>
          <p:nvPr/>
        </p:nvSpPr>
        <p:spPr>
          <a:xfrm>
            <a:off x="162136" y="4911666"/>
            <a:ext cx="9012262" cy="2031325"/>
          </a:xfrm>
          <a:prstGeom prst="rect">
            <a:avLst/>
          </a:prstGeom>
        </p:spPr>
        <p:txBody>
          <a:bodyPr wrap="square">
            <a:spAutoFit/>
          </a:bodyPr>
          <a:lstStyle/>
          <a:p>
            <a:pPr algn="ctr"/>
            <a:r>
              <a:rPr lang="en-US" sz="1400" dirty="0">
                <a:hlinkClick r:id="rId4"/>
              </a:rPr>
              <a:t>http://www.huffingtonpost.co.uk/2011/10/21/five-ways-to-tackle-fear-and-make-it-work-for-you-_n_1023938.html</a:t>
            </a:r>
            <a:endParaRPr lang="en-US" sz="1400" dirty="0">
              <a:hlinkClick r:id="rId3"/>
            </a:endParaRPr>
          </a:p>
          <a:p>
            <a:pPr algn="ctr"/>
            <a:r>
              <a:rPr lang="en-US" sz="1400" dirty="0">
                <a:hlinkClick r:id="rId3"/>
              </a:rPr>
              <a:t>http://www.huffingtonpost.co.uk/sophia-davis/stepping-out-of-fear-and-_b_4478141.html</a:t>
            </a:r>
            <a:endParaRPr lang="en-US" sz="1400" dirty="0"/>
          </a:p>
          <a:p>
            <a:pPr algn="ctr"/>
            <a:r>
              <a:rPr lang="en-US" sz="1400" dirty="0">
                <a:solidFill>
                  <a:srgbClr val="000000"/>
                </a:solidFill>
                <a:hlinkClick r:id="rId5"/>
              </a:rPr>
              <a:t>http://www.huffingtonpost.co.uk/2011/12/05/over-half-of-brits-go-on-20-identical-dates-a-year_n_1129129.html?just_reloaded=1</a:t>
            </a:r>
            <a:endParaRPr lang="en-US" sz="1400" dirty="0">
              <a:solidFill>
                <a:srgbClr val="000000"/>
              </a:solidFill>
            </a:endParaRPr>
          </a:p>
          <a:p>
            <a:pPr algn="ctr"/>
            <a:endParaRPr lang="en-US" sz="1400" dirty="0">
              <a:solidFill>
                <a:srgbClr val="000000"/>
              </a:solidFill>
            </a:endParaRPr>
          </a:p>
          <a:p>
            <a:pPr algn="ctr"/>
            <a:endParaRPr lang="en-US" sz="1400" dirty="0"/>
          </a:p>
          <a:p>
            <a:pPr algn="ctr"/>
            <a:r>
              <a:rPr lang="en-US" sz="1400" dirty="0"/>
              <a:t>*Sophia is happy to provide further examples of her work across media channels if required. </a:t>
            </a:r>
            <a:br>
              <a:rPr lang="en-US" sz="1400" dirty="0"/>
            </a:br>
            <a:r>
              <a:rPr lang="en-US" sz="1400" dirty="0"/>
              <a:t>Please contact her directly for more details</a:t>
            </a:r>
          </a:p>
          <a:p>
            <a:pPr algn="ctr"/>
            <a:endParaRPr lang="en-US" sz="1400" dirty="0"/>
          </a:p>
        </p:txBody>
      </p:sp>
      <p:pic>
        <p:nvPicPr>
          <p:cNvPr id="16" name="Picture 15" descr="Look Feature 2 .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01313" y="1269480"/>
            <a:ext cx="1910451" cy="2068410"/>
          </a:xfrm>
          <a:prstGeom prst="rect">
            <a:avLst/>
          </a:prstGeom>
        </p:spPr>
      </p:pic>
      <p:pic>
        <p:nvPicPr>
          <p:cNvPr id="17" name="Picture 16" descr="Womens Fitness Feature .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37414" y="1366426"/>
            <a:ext cx="1712034" cy="1874518"/>
          </a:xfrm>
          <a:prstGeom prst="rect">
            <a:avLst/>
          </a:prstGeom>
        </p:spPr>
      </p:pic>
      <p:pic>
        <p:nvPicPr>
          <p:cNvPr id="19" name="Picture 18" descr="Screen Shot 2014-08-19 at 16.54.30.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3978" y="1269481"/>
            <a:ext cx="2066280" cy="2205106"/>
          </a:xfrm>
          <a:prstGeom prst="rect">
            <a:avLst/>
          </a:prstGeom>
        </p:spPr>
      </p:pic>
      <p:pic>
        <p:nvPicPr>
          <p:cNvPr id="18" name="Picture 17" descr="Screen Shot 2014-08-19 at 16.53.44.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52754" y="1724270"/>
            <a:ext cx="1917670" cy="2053960"/>
          </a:xfrm>
          <a:prstGeom prst="rect">
            <a:avLst/>
          </a:prstGeom>
        </p:spPr>
      </p:pic>
      <p:pic>
        <p:nvPicPr>
          <p:cNvPr id="15" name="Picture 14" descr="last min xmas shopping.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55519" y="2329876"/>
            <a:ext cx="1599670" cy="2068410"/>
          </a:xfrm>
          <a:prstGeom prst="rect">
            <a:avLst/>
          </a:prstGeom>
        </p:spPr>
      </p:pic>
      <p:pic>
        <p:nvPicPr>
          <p:cNvPr id="10" name="Picture 9" descr="look"/>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11765" y="1428857"/>
            <a:ext cx="1251869" cy="682065"/>
          </a:xfrm>
          <a:prstGeom prst="rect">
            <a:avLst/>
          </a:prstGeom>
        </p:spPr>
      </p:pic>
      <p:pic>
        <p:nvPicPr>
          <p:cNvPr id="11" name="Picture 10" descr="Womens-Fitness-Logo.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926067" y="3279616"/>
            <a:ext cx="1662974" cy="537286"/>
          </a:xfrm>
          <a:prstGeom prst="rect">
            <a:avLst/>
          </a:prstGeom>
        </p:spPr>
      </p:pic>
      <p:pic>
        <p:nvPicPr>
          <p:cNvPr id="12" name="Picture 11" descr="beauty magazine"/>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8636" y="3387575"/>
            <a:ext cx="1350310" cy="403573"/>
          </a:xfrm>
          <a:prstGeom prst="rect">
            <a:avLst/>
          </a:prstGeom>
        </p:spPr>
      </p:pic>
      <p:pic>
        <p:nvPicPr>
          <p:cNvPr id="13" name="Picture 12" descr="huff post"/>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02671" y="4161072"/>
            <a:ext cx="1971385" cy="647804"/>
          </a:xfrm>
          <a:prstGeom prst="rect">
            <a:avLst/>
          </a:prstGeom>
        </p:spPr>
      </p:pic>
      <p:sp>
        <p:nvSpPr>
          <p:cNvPr id="9" name="TextBox 8"/>
          <p:cNvSpPr txBox="1"/>
          <p:nvPr/>
        </p:nvSpPr>
        <p:spPr>
          <a:xfrm>
            <a:off x="2256445" y="4284135"/>
            <a:ext cx="6391002" cy="523220"/>
          </a:xfrm>
          <a:prstGeom prst="rect">
            <a:avLst/>
          </a:prstGeom>
          <a:noFill/>
        </p:spPr>
        <p:txBody>
          <a:bodyPr wrap="square" rtlCol="0">
            <a:spAutoFit/>
          </a:bodyPr>
          <a:lstStyle/>
          <a:p>
            <a:r>
              <a:rPr lang="en-US" sz="1400" dirty="0"/>
              <a:t>Sophia has written numerous articles for the Huffington Post and here are just a few examples of her work*</a:t>
            </a:r>
          </a:p>
        </p:txBody>
      </p:sp>
      <p:sp>
        <p:nvSpPr>
          <p:cNvPr id="14" name="Title 1">
            <a:extLst>
              <a:ext uri="{FF2B5EF4-FFF2-40B4-BE49-F238E27FC236}">
                <a16:creationId xmlns:a16="http://schemas.microsoft.com/office/drawing/2014/main" xmlns="" id="{F5CEC091-0D13-BE40-8990-3667B59A937B}"/>
              </a:ext>
            </a:extLst>
          </p:cNvPr>
          <p:cNvSpPr txBox="1">
            <a:spLocks/>
          </p:cNvSpPr>
          <p:nvPr/>
        </p:nvSpPr>
        <p:spPr>
          <a:xfrm>
            <a:off x="0" y="218410"/>
            <a:ext cx="9144000" cy="947241"/>
          </a:xfrm>
          <a:prstGeom prst="rect">
            <a:avLst/>
          </a:prstGeom>
          <a:solidFill>
            <a:srgbClr val="CFBF97"/>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dirty="0">
                <a:solidFill>
                  <a:schemeClr val="tx1"/>
                </a:solidFill>
                <a:cs typeface="Avenir Medium"/>
              </a:rPr>
              <a:t>Further examples of Sophia’s PR work</a:t>
            </a:r>
            <a:endParaRPr lang="en-US" sz="2400" i="1" dirty="0">
              <a:solidFill>
                <a:schemeClr val="tx1"/>
              </a:solidFill>
              <a:cs typeface="Avenir Medium"/>
            </a:endParaRPr>
          </a:p>
        </p:txBody>
      </p:sp>
    </p:spTree>
    <p:extLst>
      <p:ext uri="{BB962C8B-B14F-4D97-AF65-F5344CB8AC3E}">
        <p14:creationId xmlns:p14="http://schemas.microsoft.com/office/powerpoint/2010/main" val="3503535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361EBDF1-2C35-F94D-97EA-7F080E283570}"/>
              </a:ext>
            </a:extLst>
          </p:cNvPr>
          <p:cNvPicPr>
            <a:picLocks noChangeAspect="1"/>
          </p:cNvPicPr>
          <p:nvPr/>
        </p:nvPicPr>
        <p:blipFill>
          <a:blip r:embed="rId3"/>
          <a:stretch>
            <a:fillRect/>
          </a:stretch>
        </p:blipFill>
        <p:spPr>
          <a:xfrm>
            <a:off x="0" y="0"/>
            <a:ext cx="9144000" cy="4152768"/>
          </a:xfrm>
          <a:prstGeom prst="rect">
            <a:avLst/>
          </a:prstGeom>
        </p:spPr>
      </p:pic>
      <p:sp>
        <p:nvSpPr>
          <p:cNvPr id="2" name="TextBox 1"/>
          <p:cNvSpPr txBox="1"/>
          <p:nvPr/>
        </p:nvSpPr>
        <p:spPr>
          <a:xfrm>
            <a:off x="0" y="971432"/>
            <a:ext cx="9130487" cy="1477328"/>
          </a:xfrm>
          <a:prstGeom prst="rect">
            <a:avLst/>
          </a:prstGeom>
          <a:noFill/>
        </p:spPr>
        <p:txBody>
          <a:bodyPr wrap="square" rtlCol="0">
            <a:spAutoFit/>
          </a:bodyPr>
          <a:lstStyle/>
          <a:p>
            <a:pPr algn="ctr"/>
            <a:r>
              <a:rPr lang="en-US" dirty="0"/>
              <a:t>Sophia is available for PR engagements and is happy to talk through </a:t>
            </a:r>
            <a:br>
              <a:rPr lang="en-US" dirty="0"/>
            </a:br>
            <a:r>
              <a:rPr lang="en-US" dirty="0"/>
              <a:t>how she could support your particular needs and requirements.</a:t>
            </a:r>
          </a:p>
          <a:p>
            <a:pPr algn="ctr"/>
            <a:endParaRPr lang="en-US" dirty="0"/>
          </a:p>
          <a:p>
            <a:pPr algn="ctr"/>
            <a:r>
              <a:rPr lang="en-US" dirty="0"/>
              <a:t>Please contact her via phone or email for further information. </a:t>
            </a:r>
          </a:p>
          <a:p>
            <a:pPr algn="ctr"/>
            <a:endParaRPr lang="en-US" dirty="0"/>
          </a:p>
        </p:txBody>
      </p:sp>
      <p:sp>
        <p:nvSpPr>
          <p:cNvPr id="3" name="Rectangle 2"/>
          <p:cNvSpPr/>
          <p:nvPr/>
        </p:nvSpPr>
        <p:spPr>
          <a:xfrm>
            <a:off x="0" y="4497863"/>
            <a:ext cx="9130488" cy="369332"/>
          </a:xfrm>
          <a:prstGeom prst="rect">
            <a:avLst/>
          </a:prstGeom>
        </p:spPr>
        <p:txBody>
          <a:bodyPr wrap="square">
            <a:spAutoFit/>
          </a:bodyPr>
          <a:lstStyle/>
          <a:p>
            <a:pPr algn="ctr"/>
            <a:r>
              <a:rPr lang="en-US" dirty="0"/>
              <a:t>I look forward to hearing from you! </a:t>
            </a:r>
          </a:p>
        </p:txBody>
      </p:sp>
      <p:pic>
        <p:nvPicPr>
          <p:cNvPr id="10" name="Picture 9" descr="Shape&#10;&#10;Description automatically generated with medium confidence">
            <a:extLst>
              <a:ext uri="{FF2B5EF4-FFF2-40B4-BE49-F238E27FC236}">
                <a16:creationId xmlns:a16="http://schemas.microsoft.com/office/drawing/2014/main" xmlns="" id="{F571B2A2-609B-D049-8B9B-351DECD85553}"/>
              </a:ext>
            </a:extLst>
          </p:cNvPr>
          <p:cNvPicPr>
            <a:picLocks noChangeAspect="1"/>
          </p:cNvPicPr>
          <p:nvPr/>
        </p:nvPicPr>
        <p:blipFill>
          <a:blip r:embed="rId4"/>
          <a:stretch>
            <a:fillRect/>
          </a:stretch>
        </p:blipFill>
        <p:spPr>
          <a:xfrm>
            <a:off x="3111191" y="4867195"/>
            <a:ext cx="6634975" cy="21979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xmlns="" id="{83803E23-7309-7941-8747-BACBA8755CE7}"/>
              </a:ext>
            </a:extLst>
          </p:cNvPr>
          <p:cNvPicPr>
            <a:picLocks noChangeAspect="1"/>
          </p:cNvPicPr>
          <p:nvPr/>
        </p:nvPicPr>
        <p:blipFill>
          <a:blip r:embed="rId5"/>
          <a:stretch>
            <a:fillRect/>
          </a:stretch>
        </p:blipFill>
        <p:spPr>
          <a:xfrm>
            <a:off x="4746758" y="2700983"/>
            <a:ext cx="3573180" cy="70789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xmlns="" id="{82C7881C-CE18-4A44-9C6B-71EB321C48B5}"/>
              </a:ext>
            </a:extLst>
          </p:cNvPr>
          <p:cNvPicPr>
            <a:picLocks noChangeAspect="1"/>
          </p:cNvPicPr>
          <p:nvPr/>
        </p:nvPicPr>
        <p:blipFill>
          <a:blip r:embed="rId6"/>
          <a:stretch>
            <a:fillRect/>
          </a:stretch>
        </p:blipFill>
        <p:spPr>
          <a:xfrm>
            <a:off x="864066" y="2700983"/>
            <a:ext cx="3573180" cy="707894"/>
          </a:xfrm>
          <a:prstGeom prst="rect">
            <a:avLst/>
          </a:prstGeom>
        </p:spPr>
      </p:pic>
      <p:pic>
        <p:nvPicPr>
          <p:cNvPr id="23" name="Picture 22">
            <a:extLst>
              <a:ext uri="{FF2B5EF4-FFF2-40B4-BE49-F238E27FC236}">
                <a16:creationId xmlns:a16="http://schemas.microsoft.com/office/drawing/2014/main" xmlns="" id="{64533D52-FC90-0B4C-BCB4-1C9CA451BFB2}"/>
              </a:ext>
            </a:extLst>
          </p:cNvPr>
          <p:cNvPicPr>
            <a:picLocks noChangeAspect="1"/>
          </p:cNvPicPr>
          <p:nvPr/>
        </p:nvPicPr>
        <p:blipFill>
          <a:blip r:embed="rId7"/>
          <a:stretch>
            <a:fillRect/>
          </a:stretch>
        </p:blipFill>
        <p:spPr>
          <a:xfrm>
            <a:off x="0" y="6779941"/>
            <a:ext cx="9144000" cy="78059"/>
          </a:xfrm>
          <a:prstGeom prst="rect">
            <a:avLst/>
          </a:prstGeom>
        </p:spPr>
      </p:pic>
    </p:spTree>
    <p:extLst>
      <p:ext uri="{BB962C8B-B14F-4D97-AF65-F5344CB8AC3E}">
        <p14:creationId xmlns:p14="http://schemas.microsoft.com/office/powerpoint/2010/main" val="91532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390617"/>
          </a:xfrm>
          <a:solidFill>
            <a:srgbClr val="CFBF97"/>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p>
            <a:r>
              <a:rPr lang="en-US" sz="3600" dirty="0">
                <a:solidFill>
                  <a:schemeClr val="tx1"/>
                </a:solidFill>
                <a:cs typeface="Avenir Medium"/>
              </a:rPr>
              <a:t>Contents</a:t>
            </a:r>
            <a:endParaRPr lang="en-US" sz="2400" i="1" dirty="0">
              <a:solidFill>
                <a:schemeClr val="tx1"/>
              </a:solidFill>
              <a:ea typeface="+mn-ea"/>
              <a:cs typeface="Avenir Medium"/>
            </a:endParaRPr>
          </a:p>
        </p:txBody>
      </p:sp>
      <p:graphicFrame>
        <p:nvGraphicFramePr>
          <p:cNvPr id="5" name="Table 4"/>
          <p:cNvGraphicFramePr>
            <a:graphicFrameLocks noGrp="1"/>
          </p:cNvGraphicFramePr>
          <p:nvPr>
            <p:extLst>
              <p:ext uri="{D42A27DB-BD31-4B8C-83A1-F6EECF244321}">
                <p14:modId xmlns:p14="http://schemas.microsoft.com/office/powerpoint/2010/main" val="2294721493"/>
              </p:ext>
            </p:extLst>
          </p:nvPr>
        </p:nvGraphicFramePr>
        <p:xfrm>
          <a:off x="474133" y="1778014"/>
          <a:ext cx="8159802" cy="3955520"/>
        </p:xfrm>
        <a:graphic>
          <a:graphicData uri="http://schemas.openxmlformats.org/drawingml/2006/table">
            <a:tbl>
              <a:tblPr firstRow="1" bandRow="1">
                <a:tableStyleId>{5C22544A-7EE6-4342-B048-85BDC9FD1C3A}</a:tableStyleId>
              </a:tblPr>
              <a:tblGrid>
                <a:gridCol w="7152433">
                  <a:extLst>
                    <a:ext uri="{9D8B030D-6E8A-4147-A177-3AD203B41FA5}">
                      <a16:colId xmlns:a16="http://schemas.microsoft.com/office/drawing/2014/main" xmlns="" val="20000"/>
                    </a:ext>
                  </a:extLst>
                </a:gridCol>
                <a:gridCol w="1007369">
                  <a:extLst>
                    <a:ext uri="{9D8B030D-6E8A-4147-A177-3AD203B41FA5}">
                      <a16:colId xmlns:a16="http://schemas.microsoft.com/office/drawing/2014/main" xmlns="" val="20001"/>
                    </a:ext>
                  </a:extLst>
                </a:gridCol>
              </a:tblGrid>
              <a:tr h="395552">
                <a:tc>
                  <a:txBody>
                    <a:bodyPr/>
                    <a:lstStyle/>
                    <a:p>
                      <a:pPr marL="285750" indent="-285750">
                        <a:buFont typeface="Arial"/>
                        <a:buChar char="•"/>
                      </a:pPr>
                      <a:r>
                        <a:rPr lang="en-US" b="0" dirty="0">
                          <a:solidFill>
                            <a:srgbClr val="000000"/>
                          </a:solidFill>
                        </a:rPr>
                        <a:t>Sophia’s Professional</a:t>
                      </a:r>
                      <a:r>
                        <a:rPr lang="en-US" b="0" baseline="0" dirty="0">
                          <a:solidFill>
                            <a:srgbClr val="000000"/>
                          </a:solidFill>
                        </a:rPr>
                        <a:t> </a:t>
                      </a:r>
                      <a:r>
                        <a:rPr lang="en-US" b="0" dirty="0">
                          <a:solidFill>
                            <a:srgbClr val="000000"/>
                          </a:solidFill>
                        </a:rPr>
                        <a:t>Bio</a:t>
                      </a:r>
                    </a:p>
                  </a:txBody>
                  <a:tcPr>
                    <a:noFill/>
                  </a:tcPr>
                </a:tc>
                <a:tc>
                  <a:txBody>
                    <a:bodyPr/>
                    <a:lstStyle/>
                    <a:p>
                      <a:pPr algn="r"/>
                      <a:r>
                        <a:rPr lang="en-US" b="0" dirty="0">
                          <a:solidFill>
                            <a:srgbClr val="000000"/>
                          </a:solidFill>
                        </a:rPr>
                        <a:t>3</a:t>
                      </a:r>
                    </a:p>
                  </a:txBody>
                  <a:tcPr>
                    <a:noFill/>
                  </a:tcPr>
                </a:tc>
                <a:extLst>
                  <a:ext uri="{0D108BD9-81ED-4DB2-BD59-A6C34878D82A}">
                    <a16:rowId xmlns:a16="http://schemas.microsoft.com/office/drawing/2014/main" xmlns="" val="10000"/>
                  </a:ext>
                </a:extLst>
              </a:tr>
              <a:tr h="395552">
                <a:tc>
                  <a:txBody>
                    <a:bodyPr/>
                    <a:lstStyle/>
                    <a:p>
                      <a:pPr marL="285750" indent="-285750">
                        <a:buFont typeface="Arial"/>
                        <a:buChar char="•"/>
                      </a:pPr>
                      <a:r>
                        <a:rPr lang="en-US" b="0" dirty="0"/>
                        <a:t>Sophia’s Previous PR Clients</a:t>
                      </a:r>
                    </a:p>
                  </a:txBody>
                  <a:tcPr>
                    <a:noFill/>
                  </a:tcPr>
                </a:tc>
                <a:tc>
                  <a:txBody>
                    <a:bodyPr/>
                    <a:lstStyle/>
                    <a:p>
                      <a:pPr algn="r"/>
                      <a:r>
                        <a:rPr lang="en-US" b="0" dirty="0">
                          <a:solidFill>
                            <a:srgbClr val="000000"/>
                          </a:solidFill>
                        </a:rPr>
                        <a:t>4</a:t>
                      </a:r>
                    </a:p>
                  </a:txBody>
                  <a:tcPr>
                    <a:noFill/>
                  </a:tcPr>
                </a:tc>
                <a:extLst>
                  <a:ext uri="{0D108BD9-81ED-4DB2-BD59-A6C34878D82A}">
                    <a16:rowId xmlns:a16="http://schemas.microsoft.com/office/drawing/2014/main" xmlns="" val="10001"/>
                  </a:ext>
                </a:extLst>
              </a:tr>
              <a:tr h="395552">
                <a:tc>
                  <a:txBody>
                    <a:bodyPr/>
                    <a:lstStyle/>
                    <a:p>
                      <a:pPr marL="285750" indent="-285750">
                        <a:buFont typeface="Arial"/>
                        <a:buChar char="•"/>
                      </a:pPr>
                      <a:r>
                        <a:rPr lang="en-US" b="0" dirty="0"/>
                        <a:t>Feedback</a:t>
                      </a:r>
                      <a:r>
                        <a:rPr lang="en-US" b="0" baseline="0" dirty="0"/>
                        <a:t> from PR &amp; Coaching Clients</a:t>
                      </a:r>
                      <a:endParaRPr lang="en-US" b="0" dirty="0"/>
                    </a:p>
                  </a:txBody>
                  <a:tcPr>
                    <a:noFill/>
                  </a:tcPr>
                </a:tc>
                <a:tc>
                  <a:txBody>
                    <a:bodyPr/>
                    <a:lstStyle/>
                    <a:p>
                      <a:pPr algn="r"/>
                      <a:r>
                        <a:rPr lang="en-US" b="0" dirty="0">
                          <a:solidFill>
                            <a:srgbClr val="000000"/>
                          </a:solidFill>
                        </a:rPr>
                        <a:t>5-6</a:t>
                      </a:r>
                    </a:p>
                  </a:txBody>
                  <a:tcPr>
                    <a:noFill/>
                  </a:tcPr>
                </a:tc>
                <a:extLst>
                  <a:ext uri="{0D108BD9-81ED-4DB2-BD59-A6C34878D82A}">
                    <a16:rowId xmlns:a16="http://schemas.microsoft.com/office/drawing/2014/main" xmlns="" val="10002"/>
                  </a:ext>
                </a:extLst>
              </a:tr>
              <a:tr h="395552">
                <a:tc>
                  <a:txBody>
                    <a:bodyPr/>
                    <a:lstStyle/>
                    <a:p>
                      <a:pPr marL="285750" indent="-285750">
                        <a:buFont typeface="Arial"/>
                        <a:buChar char="•"/>
                      </a:pPr>
                      <a:r>
                        <a:rPr lang="en-US" b="0" baseline="0" dirty="0"/>
                        <a:t>Sophia’s PR services</a:t>
                      </a:r>
                      <a:endParaRPr lang="en-US" b="0" dirty="0"/>
                    </a:p>
                  </a:txBody>
                  <a:tcPr>
                    <a:noFill/>
                  </a:tcPr>
                </a:tc>
                <a:tc>
                  <a:txBody>
                    <a:bodyPr/>
                    <a:lstStyle/>
                    <a:p>
                      <a:pPr algn="r"/>
                      <a:r>
                        <a:rPr lang="en-US" b="0" dirty="0">
                          <a:solidFill>
                            <a:srgbClr val="000000"/>
                          </a:solidFill>
                        </a:rPr>
                        <a:t>7-8</a:t>
                      </a:r>
                    </a:p>
                  </a:txBody>
                  <a:tcPr>
                    <a:noFill/>
                  </a:tcPr>
                </a:tc>
                <a:extLst>
                  <a:ext uri="{0D108BD9-81ED-4DB2-BD59-A6C34878D82A}">
                    <a16:rowId xmlns:a16="http://schemas.microsoft.com/office/drawing/2014/main" xmlns="" val="10003"/>
                  </a:ext>
                </a:extLst>
              </a:tr>
              <a:tr h="395552">
                <a:tc>
                  <a:txBody>
                    <a:bodyPr/>
                    <a:lstStyle/>
                    <a:p>
                      <a:pPr marL="285750" indent="-285750">
                        <a:buFont typeface="Arial"/>
                        <a:buChar char="•"/>
                      </a:pPr>
                      <a:r>
                        <a:rPr lang="en-US" b="0" dirty="0"/>
                        <a:t>Previous Client</a:t>
                      </a:r>
                      <a:r>
                        <a:rPr lang="en-US" b="0" baseline="0" dirty="0"/>
                        <a:t> Campaign Examples</a:t>
                      </a:r>
                      <a:endParaRPr lang="en-US" b="0" dirty="0"/>
                    </a:p>
                  </a:txBody>
                  <a:tcPr>
                    <a:noFill/>
                  </a:tcPr>
                </a:tc>
                <a:tc>
                  <a:txBody>
                    <a:bodyPr/>
                    <a:lstStyle/>
                    <a:p>
                      <a:pPr algn="r"/>
                      <a:r>
                        <a:rPr lang="en-US" b="0" dirty="0">
                          <a:solidFill>
                            <a:srgbClr val="000000"/>
                          </a:solidFill>
                        </a:rPr>
                        <a:t>9-17</a:t>
                      </a:r>
                    </a:p>
                  </a:txBody>
                  <a:tcPr>
                    <a:noFill/>
                  </a:tcPr>
                </a:tc>
                <a:extLst>
                  <a:ext uri="{0D108BD9-81ED-4DB2-BD59-A6C34878D82A}">
                    <a16:rowId xmlns:a16="http://schemas.microsoft.com/office/drawing/2014/main" xmlns="" val="10004"/>
                  </a:ext>
                </a:extLst>
              </a:tr>
              <a:tr h="395552">
                <a:tc>
                  <a:txBody>
                    <a:bodyPr/>
                    <a:lstStyle/>
                    <a:p>
                      <a:pPr marL="742950" lvl="1" indent="-285750">
                        <a:buFont typeface="Lucida Grande"/>
                        <a:buChar char="-"/>
                      </a:pPr>
                      <a:r>
                        <a:rPr lang="en-US" b="0" dirty="0"/>
                        <a:t>Hugo Boss</a:t>
                      </a:r>
                    </a:p>
                  </a:txBody>
                  <a:tcPr>
                    <a:noFill/>
                  </a:tcPr>
                </a:tc>
                <a:tc>
                  <a:txBody>
                    <a:bodyPr/>
                    <a:lstStyle/>
                    <a:p>
                      <a:pPr algn="r"/>
                      <a:r>
                        <a:rPr lang="en-US" b="0" dirty="0">
                          <a:solidFill>
                            <a:srgbClr val="000000"/>
                          </a:solidFill>
                        </a:rPr>
                        <a:t>9-11</a:t>
                      </a:r>
                    </a:p>
                  </a:txBody>
                  <a:tcPr>
                    <a:noFill/>
                  </a:tcPr>
                </a:tc>
                <a:extLst>
                  <a:ext uri="{0D108BD9-81ED-4DB2-BD59-A6C34878D82A}">
                    <a16:rowId xmlns:a16="http://schemas.microsoft.com/office/drawing/2014/main" xmlns="" val="10005"/>
                  </a:ext>
                </a:extLst>
              </a:tr>
              <a:tr h="395552">
                <a:tc>
                  <a:txBody>
                    <a:bodyPr/>
                    <a:lstStyle/>
                    <a:p>
                      <a:pPr marL="742950" lvl="1" indent="-285750">
                        <a:buFont typeface="Lucida Grande"/>
                        <a:buChar char="-"/>
                      </a:pPr>
                      <a:r>
                        <a:rPr lang="en-US" b="0" dirty="0"/>
                        <a:t>Go Ahead</a:t>
                      </a:r>
                    </a:p>
                  </a:txBody>
                  <a:tcPr>
                    <a:noFill/>
                  </a:tcPr>
                </a:tc>
                <a:tc>
                  <a:txBody>
                    <a:bodyPr/>
                    <a:lstStyle/>
                    <a:p>
                      <a:pPr algn="r"/>
                      <a:r>
                        <a:rPr lang="en-US" b="0" dirty="0">
                          <a:solidFill>
                            <a:srgbClr val="000000"/>
                          </a:solidFill>
                        </a:rPr>
                        <a:t>12-15</a:t>
                      </a:r>
                    </a:p>
                  </a:txBody>
                  <a:tcPr>
                    <a:noFill/>
                  </a:tcPr>
                </a:tc>
                <a:extLst>
                  <a:ext uri="{0D108BD9-81ED-4DB2-BD59-A6C34878D82A}">
                    <a16:rowId xmlns:a16="http://schemas.microsoft.com/office/drawing/2014/main" xmlns="" val="10006"/>
                  </a:ext>
                </a:extLst>
              </a:tr>
              <a:tr h="395552">
                <a:tc>
                  <a:txBody>
                    <a:bodyPr/>
                    <a:lstStyle/>
                    <a:p>
                      <a:pPr marL="742950" lvl="1" indent="-285750">
                        <a:buFont typeface="Lucida Grande"/>
                        <a:buChar char="-"/>
                      </a:pPr>
                      <a:r>
                        <a:rPr lang="en-US" b="0" dirty="0"/>
                        <a:t>Fox Films</a:t>
                      </a:r>
                    </a:p>
                  </a:txBody>
                  <a:tcPr>
                    <a:noFill/>
                  </a:tcPr>
                </a:tc>
                <a:tc>
                  <a:txBody>
                    <a:bodyPr/>
                    <a:lstStyle/>
                    <a:p>
                      <a:pPr algn="r"/>
                      <a:r>
                        <a:rPr lang="en-US" b="0" dirty="0">
                          <a:solidFill>
                            <a:srgbClr val="000000"/>
                          </a:solidFill>
                        </a:rPr>
                        <a:t>16-17</a:t>
                      </a:r>
                    </a:p>
                  </a:txBody>
                  <a:tcPr>
                    <a:noFill/>
                  </a:tcPr>
                </a:tc>
                <a:extLst>
                  <a:ext uri="{0D108BD9-81ED-4DB2-BD59-A6C34878D82A}">
                    <a16:rowId xmlns:a16="http://schemas.microsoft.com/office/drawing/2014/main" xmlns="" val="10007"/>
                  </a:ext>
                </a:extLst>
              </a:tr>
              <a:tr h="395552">
                <a:tc>
                  <a:txBody>
                    <a:bodyPr/>
                    <a:lstStyle/>
                    <a:p>
                      <a:pPr marL="285750" indent="-285750">
                        <a:buFont typeface="Arial"/>
                        <a:buChar char="•"/>
                      </a:pPr>
                      <a:r>
                        <a:rPr lang="en-US" b="0" dirty="0"/>
                        <a:t>Further</a:t>
                      </a:r>
                      <a:r>
                        <a:rPr lang="en-US" b="0" baseline="0" dirty="0"/>
                        <a:t> examples of previous PR work</a:t>
                      </a:r>
                      <a:endParaRPr lang="en-US" b="0" dirty="0"/>
                    </a:p>
                  </a:txBody>
                  <a:tcPr>
                    <a:noFill/>
                  </a:tcPr>
                </a:tc>
                <a:tc>
                  <a:txBody>
                    <a:bodyPr/>
                    <a:lstStyle/>
                    <a:p>
                      <a:pPr algn="r"/>
                      <a:r>
                        <a:rPr lang="en-US" b="0" dirty="0">
                          <a:solidFill>
                            <a:srgbClr val="000000"/>
                          </a:solidFill>
                        </a:rPr>
                        <a:t>18</a:t>
                      </a:r>
                    </a:p>
                  </a:txBody>
                  <a:tcPr>
                    <a:noFill/>
                  </a:tcPr>
                </a:tc>
                <a:extLst>
                  <a:ext uri="{0D108BD9-81ED-4DB2-BD59-A6C34878D82A}">
                    <a16:rowId xmlns:a16="http://schemas.microsoft.com/office/drawing/2014/main" xmlns="" val="10008"/>
                  </a:ext>
                </a:extLst>
              </a:tr>
              <a:tr h="395552">
                <a:tc>
                  <a:txBody>
                    <a:bodyPr/>
                    <a:lstStyle/>
                    <a:p>
                      <a:pPr marL="285750" indent="-285750">
                        <a:buFont typeface="Arial"/>
                        <a:buChar char="•"/>
                      </a:pPr>
                      <a:r>
                        <a:rPr lang="en-US" b="0" dirty="0"/>
                        <a:t>Contact Sophia</a:t>
                      </a:r>
                    </a:p>
                  </a:txBody>
                  <a:tcPr>
                    <a:noFill/>
                  </a:tcPr>
                </a:tc>
                <a:tc>
                  <a:txBody>
                    <a:bodyPr/>
                    <a:lstStyle/>
                    <a:p>
                      <a:pPr algn="r"/>
                      <a:r>
                        <a:rPr lang="en-US" b="0" dirty="0">
                          <a:solidFill>
                            <a:srgbClr val="000000"/>
                          </a:solidFill>
                        </a:rPr>
                        <a:t>19</a:t>
                      </a:r>
                    </a:p>
                  </a:txBody>
                  <a:tcPr>
                    <a:no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205165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47161_578265262206779_593722937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3881" y="1537009"/>
            <a:ext cx="3368554" cy="2194807"/>
          </a:xfrm>
          <a:prstGeom prst="rect">
            <a:avLst/>
          </a:prstGeom>
        </p:spPr>
      </p:pic>
      <p:sp>
        <p:nvSpPr>
          <p:cNvPr id="3" name="Rectangle 2"/>
          <p:cNvSpPr/>
          <p:nvPr/>
        </p:nvSpPr>
        <p:spPr>
          <a:xfrm>
            <a:off x="123479" y="1539180"/>
            <a:ext cx="5191252" cy="5047535"/>
          </a:xfrm>
          <a:prstGeom prst="rect">
            <a:avLst/>
          </a:prstGeom>
        </p:spPr>
        <p:txBody>
          <a:bodyPr wrap="square">
            <a:spAutoFit/>
          </a:bodyPr>
          <a:lstStyle/>
          <a:p>
            <a:r>
              <a:rPr lang="en-US" sz="1400" dirty="0"/>
              <a:t>Sophia Davis is an author, inspirational speaker and expert in human behaviour. She is also a life coach, an EFT Master Practitioner, an energy specialist and Reiki Master Teacher.  Best known for facilitating life-altering transformations for her clients, Sophia is fast becoming the UK's leading voice in the field of coaching, consciousness and inner change. </a:t>
            </a:r>
            <a:endParaRPr lang="en-GB" sz="1400" dirty="0"/>
          </a:p>
          <a:p>
            <a:r>
              <a:rPr lang="en-US" sz="1400" dirty="0"/>
              <a:t> </a:t>
            </a:r>
            <a:endParaRPr lang="en-GB" sz="1400" dirty="0"/>
          </a:p>
          <a:p>
            <a:r>
              <a:rPr lang="en-US" sz="1400" dirty="0"/>
              <a:t>Sophia initially worked with Look Magazine as their resident life coach, but since then has written features for numerous women's weekly and monthly publications including: Cosmopolitan, Women’s Fitness, Closer, The Huffington Post, FHM and Bliss, amongst others. She has also featured on BBC London Radio, BBC 3 Counties, and Foxy Radio and worked with top Global brands such as Hugo Boss, Filofax, Kalms, Go Ahead and Fremantle Media.</a:t>
            </a:r>
            <a:endParaRPr lang="en-GB" sz="1400" dirty="0"/>
          </a:p>
          <a:p>
            <a:r>
              <a:rPr lang="en-US" sz="1400" dirty="0"/>
              <a:t> </a:t>
            </a:r>
            <a:endParaRPr lang="en-GB" sz="1400" dirty="0"/>
          </a:p>
          <a:p>
            <a:r>
              <a:rPr lang="en-US" sz="1400" dirty="0"/>
              <a:t>Sophia is as unique as her methods. Over the past decade Sophia learned the skills and gained the experience needed to transform her own life and after a life shattering event occurred. A charismatic bundle of positive energy she is passionate about sharing her unique combination of skills, experience, and wisdom to help empower others to live a life of love,</a:t>
            </a:r>
            <a:r>
              <a:rPr lang="en-US" sz="1400" b="1" dirty="0"/>
              <a:t> </a:t>
            </a:r>
            <a:r>
              <a:rPr lang="en-US" sz="1400" dirty="0"/>
              <a:t>fulfillment, purpose and happiness. </a:t>
            </a:r>
            <a:endParaRPr lang="en-GB" sz="1400" dirty="0"/>
          </a:p>
          <a:p>
            <a:endParaRPr lang="en-US" sz="1400" dirty="0"/>
          </a:p>
          <a:p>
            <a:endParaRPr lang="en-GB" sz="1400" dirty="0"/>
          </a:p>
        </p:txBody>
      </p:sp>
      <p:sp>
        <p:nvSpPr>
          <p:cNvPr id="7" name="Rectangular Callout 6"/>
          <p:cNvSpPr/>
          <p:nvPr/>
        </p:nvSpPr>
        <p:spPr>
          <a:xfrm>
            <a:off x="5313168" y="3841577"/>
            <a:ext cx="3656811" cy="1459754"/>
          </a:xfrm>
          <a:prstGeom prst="wedgeRectCallout">
            <a:avLst>
              <a:gd name="adj1" fmla="val 54104"/>
              <a:gd name="adj2" fmla="val -40876"/>
            </a:avLst>
          </a:prstGeom>
          <a:solidFill>
            <a:srgbClr val="F1EBE4">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1"/>
                </a:solidFill>
              </a:rPr>
              <a:t>This woman is the real deal - not only is she a brilliant coach but she possesses a rare combination of wisdom and intuition that brings a whole new dimension to working with her. </a:t>
            </a:r>
            <a:r>
              <a:rPr lang="en-US" sz="1000" b="1" dirty="0">
                <a:solidFill>
                  <a:srgbClr val="000000"/>
                </a:solidFill>
                <a:ea typeface="Calibri"/>
                <a:cs typeface="Calibri"/>
              </a:rPr>
              <a:t>She has truly changed my life for the better and I have achieved things that I never thought possible. My life is richer, happier and more peaceful for having worked with Sophia - the results really speak for themselves.  I can't recommend her highly enough.  She is truly worth her weight in gold. Natalie, 36</a:t>
            </a:r>
            <a:endParaRPr lang="en-US" sz="1000" b="1" dirty="0">
              <a:solidFill>
                <a:schemeClr val="tx1"/>
              </a:solidFill>
            </a:endParaRPr>
          </a:p>
        </p:txBody>
      </p:sp>
      <p:sp>
        <p:nvSpPr>
          <p:cNvPr id="9" name="Rectangular Callout 8"/>
          <p:cNvSpPr/>
          <p:nvPr/>
        </p:nvSpPr>
        <p:spPr>
          <a:xfrm>
            <a:off x="5313168" y="5444494"/>
            <a:ext cx="3656811" cy="1072332"/>
          </a:xfrm>
          <a:prstGeom prst="wedgeRectCallout">
            <a:avLst>
              <a:gd name="adj1" fmla="val -39491"/>
              <a:gd name="adj2" fmla="val 66804"/>
            </a:avLst>
          </a:prstGeom>
          <a:solidFill>
            <a:srgbClr val="CFBF97">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1"/>
                </a:solidFill>
              </a:rPr>
              <a:t>I can't thank you enough for today's session! It was a massive breakthrough that felt like a total miracle. You never cease to amaze me with your endless solutions and novel techniques, quite astonishing really that you have something for everything. You truly are the best life coach on the planet bar none and I’m eternally grateful. Thank you!! Ed, 40</a:t>
            </a:r>
          </a:p>
        </p:txBody>
      </p:sp>
      <p:sp>
        <p:nvSpPr>
          <p:cNvPr id="10" name="Title 1">
            <a:extLst>
              <a:ext uri="{FF2B5EF4-FFF2-40B4-BE49-F238E27FC236}">
                <a16:creationId xmlns:a16="http://schemas.microsoft.com/office/drawing/2014/main" xmlns="" id="{0B0746D5-9C66-C54A-A908-95E1EED6E8E2}"/>
              </a:ext>
            </a:extLst>
          </p:cNvPr>
          <p:cNvSpPr txBox="1">
            <a:spLocks/>
          </p:cNvSpPr>
          <p:nvPr/>
        </p:nvSpPr>
        <p:spPr>
          <a:xfrm>
            <a:off x="0" y="271285"/>
            <a:ext cx="9144000" cy="947241"/>
          </a:xfrm>
          <a:prstGeom prst="rect">
            <a:avLst/>
          </a:prstGeom>
          <a:solidFill>
            <a:srgbClr val="CFBF97"/>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a:solidFill>
                  <a:schemeClr val="tx1"/>
                </a:solidFill>
                <a:cs typeface="Avenir Medium"/>
              </a:rPr>
              <a:t>Sophia Davis</a:t>
            </a:r>
            <a:br>
              <a:rPr lang="en-US" sz="3600" dirty="0">
                <a:solidFill>
                  <a:schemeClr val="tx1"/>
                </a:solidFill>
                <a:cs typeface="Avenir Medium"/>
              </a:rPr>
            </a:br>
            <a:r>
              <a:rPr lang="en-US" sz="2000" dirty="0">
                <a:solidFill>
                  <a:schemeClr val="tx1"/>
                </a:solidFill>
                <a:cs typeface="Avenir Medium"/>
              </a:rPr>
              <a:t>Life Coach, EFT Master Practitioner, Energy Specialist</a:t>
            </a:r>
            <a:endParaRPr lang="en-US" sz="2000" i="1" dirty="0">
              <a:solidFill>
                <a:schemeClr val="tx1"/>
              </a:solidFill>
              <a:cs typeface="Avenir Medium"/>
            </a:endParaRPr>
          </a:p>
        </p:txBody>
      </p:sp>
    </p:spTree>
    <p:extLst>
      <p:ext uri="{BB962C8B-B14F-4D97-AF65-F5344CB8AC3E}">
        <p14:creationId xmlns:p14="http://schemas.microsoft.com/office/powerpoint/2010/main" val="188716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ugo-bos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673" y="1909879"/>
            <a:ext cx="2838865" cy="2081121"/>
          </a:xfrm>
          <a:prstGeom prst="rect">
            <a:avLst/>
          </a:prstGeom>
        </p:spPr>
      </p:pic>
      <p:pic>
        <p:nvPicPr>
          <p:cNvPr id="21" name="Picture 20" descr="clos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8958" y="3278855"/>
            <a:ext cx="2443017" cy="987047"/>
          </a:xfrm>
          <a:prstGeom prst="rect">
            <a:avLst/>
          </a:prstGeom>
        </p:spPr>
      </p:pic>
      <p:pic>
        <p:nvPicPr>
          <p:cNvPr id="4" name="Content Placeholder 3" descr="BBC_Radio_logo.jpg"/>
          <p:cNvPicPr>
            <a:picLocks noGrp="1" noChangeAspect="1"/>
          </p:cNvPicPr>
          <p:nvPr>
            <p:ph idx="1"/>
          </p:nvPr>
        </p:nvPicPr>
        <p:blipFill>
          <a:blip r:embed="rId5" cstate="email">
            <a:extLst>
              <a:ext uri="{28A0092B-C50C-407E-A947-70E740481C1C}">
                <a14:useLocalDpi xmlns:a14="http://schemas.microsoft.com/office/drawing/2010/main"/>
              </a:ext>
            </a:extLst>
          </a:blip>
          <a:srcRect/>
          <a:stretch>
            <a:fillRect/>
          </a:stretch>
        </p:blipFill>
        <p:spPr>
          <a:xfrm>
            <a:off x="212225" y="145978"/>
            <a:ext cx="2368367" cy="1302511"/>
          </a:xfrm>
        </p:spPr>
      </p:pic>
      <p:pic>
        <p:nvPicPr>
          <p:cNvPr id="6" name="Picture 5" descr="250px-Go_Ahead!_2014.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7670" y="2600604"/>
            <a:ext cx="1993792" cy="1632972"/>
          </a:xfrm>
          <a:prstGeom prst="rect">
            <a:avLst/>
          </a:prstGeom>
        </p:spPr>
      </p:pic>
      <p:pic>
        <p:nvPicPr>
          <p:cNvPr id="11" name="Picture 10" descr="filofax1.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6529" y="4843662"/>
            <a:ext cx="2022765" cy="994268"/>
          </a:xfrm>
          <a:prstGeom prst="rect">
            <a:avLst/>
          </a:prstGeom>
        </p:spPr>
      </p:pic>
      <p:pic>
        <p:nvPicPr>
          <p:cNvPr id="12" name="Picture 11" descr="twentieth-century-fox-log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33978" y="2522205"/>
            <a:ext cx="3477046" cy="1959601"/>
          </a:xfrm>
          <a:prstGeom prst="rect">
            <a:avLst/>
          </a:prstGeom>
        </p:spPr>
      </p:pic>
      <p:pic>
        <p:nvPicPr>
          <p:cNvPr id="14" name="Picture 13" descr="KALMS_STUDY_TITLE1.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00608" y="5590026"/>
            <a:ext cx="1524031" cy="1254910"/>
          </a:xfrm>
          <a:prstGeom prst="rect">
            <a:avLst/>
          </a:prstGeom>
        </p:spPr>
      </p:pic>
      <p:pic>
        <p:nvPicPr>
          <p:cNvPr id="15" name="Picture 14" descr="index.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82687" y="4693737"/>
            <a:ext cx="2781103" cy="1040528"/>
          </a:xfrm>
          <a:prstGeom prst="rect">
            <a:avLst/>
          </a:prstGeom>
        </p:spPr>
      </p:pic>
      <p:pic>
        <p:nvPicPr>
          <p:cNvPr id="16" name="Picture 15" descr="Cosmopolitan_logo.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695673" y="172931"/>
            <a:ext cx="6349097" cy="973655"/>
          </a:xfrm>
          <a:prstGeom prst="rect">
            <a:avLst/>
          </a:prstGeom>
        </p:spPr>
      </p:pic>
      <p:pic>
        <p:nvPicPr>
          <p:cNvPr id="18" name="Picture 17" descr="BBC London Radio"/>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554385" y="1215489"/>
            <a:ext cx="1805641" cy="1259521"/>
          </a:xfrm>
          <a:prstGeom prst="rect">
            <a:avLst/>
          </a:prstGeom>
        </p:spPr>
      </p:pic>
      <p:pic>
        <p:nvPicPr>
          <p:cNvPr id="19" name="Picture 18" descr="bbc 3 counties radio"/>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451350" y="5775641"/>
            <a:ext cx="1649258" cy="982433"/>
          </a:xfrm>
          <a:prstGeom prst="rect">
            <a:avLst/>
          </a:prstGeom>
        </p:spPr>
      </p:pic>
      <p:pic>
        <p:nvPicPr>
          <p:cNvPr id="20" name="Picture 19" descr="beauty magazine"/>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354311" y="1674877"/>
            <a:ext cx="2071199" cy="799345"/>
          </a:xfrm>
          <a:prstGeom prst="rect">
            <a:avLst/>
          </a:prstGeom>
        </p:spPr>
      </p:pic>
      <p:pic>
        <p:nvPicPr>
          <p:cNvPr id="22" name="Picture 21" descr="GSK"/>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419564" y="1227982"/>
            <a:ext cx="1611866" cy="1207344"/>
          </a:xfrm>
          <a:prstGeom prst="rect">
            <a:avLst/>
          </a:prstGeom>
        </p:spPr>
      </p:pic>
      <p:pic>
        <p:nvPicPr>
          <p:cNvPr id="23" name="Picture 22" descr="huff post"/>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675828" y="1208697"/>
            <a:ext cx="2819020" cy="1266313"/>
          </a:xfrm>
          <a:prstGeom prst="rect">
            <a:avLst/>
          </a:prstGeom>
        </p:spPr>
      </p:pic>
      <p:pic>
        <p:nvPicPr>
          <p:cNvPr id="24" name="Picture 23" descr="look"/>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371462" y="4098111"/>
            <a:ext cx="1650232" cy="1083171"/>
          </a:xfrm>
          <a:prstGeom prst="rect">
            <a:avLst/>
          </a:prstGeom>
        </p:spPr>
      </p:pic>
      <p:pic>
        <p:nvPicPr>
          <p:cNvPr id="25" name="Picture 24" descr="p&amp;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420389" y="4748853"/>
            <a:ext cx="1537832" cy="707264"/>
          </a:xfrm>
          <a:prstGeom prst="rect">
            <a:avLst/>
          </a:prstGeom>
        </p:spPr>
      </p:pic>
      <p:pic>
        <p:nvPicPr>
          <p:cNvPr id="26" name="Picture 25" descr="msn"/>
          <p:cNvPicPr>
            <a:picLocks noChangeAspect="1"/>
          </p:cNvPicPr>
          <p:nvPr/>
        </p:nvPicPr>
        <p:blipFill rotWithShape="1">
          <a:blip r:embed="rId19" cstate="email">
            <a:extLst>
              <a:ext uri="{28A0092B-C50C-407E-A947-70E740481C1C}">
                <a14:useLocalDpi xmlns:a14="http://schemas.microsoft.com/office/drawing/2010/main"/>
              </a:ext>
            </a:extLst>
          </a:blip>
          <a:srcRect l="-28" b="-2820"/>
          <a:stretch/>
        </p:blipFill>
        <p:spPr>
          <a:xfrm>
            <a:off x="4196254" y="4191568"/>
            <a:ext cx="1136449" cy="947638"/>
          </a:xfrm>
          <a:prstGeom prst="rect">
            <a:avLst/>
          </a:prstGeom>
        </p:spPr>
      </p:pic>
      <p:pic>
        <p:nvPicPr>
          <p:cNvPr id="8" name="Picture 7" descr="fhm-logo.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27071" y="5739920"/>
            <a:ext cx="2961678" cy="1048434"/>
          </a:xfrm>
          <a:prstGeom prst="rect">
            <a:avLst/>
          </a:prstGeom>
        </p:spPr>
      </p:pic>
      <p:pic>
        <p:nvPicPr>
          <p:cNvPr id="2" name="Picture 1" descr="La-Fitness-Logo_0.jpg"/>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06293" y="4224444"/>
            <a:ext cx="1842057" cy="853163"/>
          </a:xfrm>
          <a:prstGeom prst="rect">
            <a:avLst/>
          </a:prstGeom>
        </p:spPr>
      </p:pic>
      <p:pic>
        <p:nvPicPr>
          <p:cNvPr id="3" name="Picture 2" descr="Womens-Fitness-Logo.jpg"/>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678687" y="5708339"/>
            <a:ext cx="2303370" cy="960967"/>
          </a:xfrm>
          <a:prstGeom prst="rect">
            <a:avLst/>
          </a:prstGeom>
        </p:spPr>
      </p:pic>
      <p:pic>
        <p:nvPicPr>
          <p:cNvPr id="5" name="Picture 4" descr="tesco-logo.jpg"/>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650670" y="5127866"/>
            <a:ext cx="1935275" cy="520589"/>
          </a:xfrm>
          <a:prstGeom prst="rect">
            <a:avLst/>
          </a:prstGeom>
        </p:spPr>
      </p:pic>
    </p:spTree>
    <p:extLst>
      <p:ext uri="{BB962C8B-B14F-4D97-AF65-F5344CB8AC3E}">
        <p14:creationId xmlns:p14="http://schemas.microsoft.com/office/powerpoint/2010/main" val="31226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493360" y="1451468"/>
            <a:ext cx="3944213" cy="1875872"/>
          </a:xfrm>
          <a:prstGeom prst="wedgeRectCallout">
            <a:avLst>
              <a:gd name="adj1" fmla="val -56933"/>
              <a:gd name="adj2" fmla="val -26343"/>
            </a:avLst>
          </a:prstGeom>
          <a:solidFill>
            <a:srgbClr val="F1EBE4">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tx1"/>
                </a:solidFill>
              </a:rPr>
              <a:t>Sophia is the best in her game</a:t>
            </a:r>
            <a:r>
              <a:rPr lang="en-US" sz="1200" dirty="0">
                <a:solidFill>
                  <a:schemeClr val="tx1"/>
                </a:solidFill>
              </a:rPr>
              <a:t>. </a:t>
            </a:r>
            <a:r>
              <a:rPr lang="en-US" sz="1200" b="1" dirty="0">
                <a:solidFill>
                  <a:schemeClr val="tx1"/>
                </a:solidFill>
              </a:rPr>
              <a:t>Great in front of the camera but also on a personal level. </a:t>
            </a:r>
            <a:r>
              <a:rPr lang="en-US" sz="1200" dirty="0">
                <a:solidFill>
                  <a:schemeClr val="tx1"/>
                </a:solidFill>
              </a:rPr>
              <a:t>Willing to go above and beyond for the cause and everyone she meets wants to work with her again and again. Capable of flipping every situation on it’s head and helping to take the best out of it, I’ve never left Sophia without a smile on my face. </a:t>
            </a:r>
            <a:r>
              <a:rPr lang="en-US" sz="1200" b="1" dirty="0">
                <a:solidFill>
                  <a:schemeClr val="tx1"/>
                </a:solidFill>
              </a:rPr>
              <a:t>Highly recommend from a PR point of view, great brand spokesperson with wide media appeal. </a:t>
            </a:r>
            <a:r>
              <a:rPr lang="en-US" sz="1200" i="1" dirty="0">
                <a:solidFill>
                  <a:schemeClr val="tx1"/>
                </a:solidFill>
              </a:rPr>
              <a:t>Sophie Raine, Frank PR</a:t>
            </a:r>
          </a:p>
        </p:txBody>
      </p:sp>
      <p:sp>
        <p:nvSpPr>
          <p:cNvPr id="5" name="Rectangular Callout 4"/>
          <p:cNvSpPr/>
          <p:nvPr/>
        </p:nvSpPr>
        <p:spPr>
          <a:xfrm>
            <a:off x="479843" y="5234937"/>
            <a:ext cx="4627556" cy="1384995"/>
          </a:xfrm>
          <a:prstGeom prst="wedgeRectCallout">
            <a:avLst>
              <a:gd name="adj1" fmla="val 17189"/>
              <a:gd name="adj2" fmla="val 61113"/>
            </a:avLst>
          </a:prstGeom>
          <a:solidFill>
            <a:srgbClr val="DAE2E5">
              <a:alpha val="64000"/>
            </a:srgbClr>
          </a:solidFill>
          <a:ln>
            <a:solidFill>
              <a:schemeClr val="bg1">
                <a:lumMod val="95000"/>
              </a:schemeClr>
            </a:solidFill>
          </a:ln>
        </p:spPr>
        <p:txBody>
          <a:bodyPr wrap="square">
            <a:spAutoFit/>
          </a:bodyPr>
          <a:lstStyle/>
          <a:p>
            <a:r>
              <a:rPr lang="en-US" sz="1200" b="1" dirty="0">
                <a:solidFill>
                  <a:schemeClr val="tx1"/>
                </a:solidFill>
              </a:rPr>
              <a:t>Sophia’s involvement in the Kalms Annual Stress Report was invaluable in terms of the insight that she brought to the project. Her ability to deliver within tight deadlines and to specific brief requirements helped progress activity quickly and easily, and her advice was professional and considered to bring interesting content to the project. I would recommend and work with her again in the future.</a:t>
            </a:r>
            <a:r>
              <a:rPr lang="en-US" sz="1200" b="1" i="1" dirty="0">
                <a:solidFill>
                  <a:schemeClr val="tx1"/>
                </a:solidFill>
              </a:rPr>
              <a:t>” Lisa Davey Bray Leino - Kalms</a:t>
            </a:r>
          </a:p>
        </p:txBody>
      </p:sp>
      <p:sp>
        <p:nvSpPr>
          <p:cNvPr id="6" name="Slide Number Placeholder 5"/>
          <p:cNvSpPr>
            <a:spLocks noGrp="1"/>
          </p:cNvSpPr>
          <p:nvPr>
            <p:ph type="sldNum" sz="quarter" idx="12"/>
          </p:nvPr>
        </p:nvSpPr>
        <p:spPr>
          <a:xfrm>
            <a:off x="6631590" y="6275290"/>
            <a:ext cx="2133600" cy="365125"/>
          </a:xfrm>
        </p:spPr>
        <p:txBody>
          <a:bodyPr/>
          <a:lstStyle/>
          <a:p>
            <a:fld id="{35FAF943-BBEB-F941-9CCF-3C4A1C2AEF74}" type="slidenum">
              <a:rPr lang="en-US" smtClean="0"/>
              <a:t>5</a:t>
            </a:fld>
            <a:endParaRPr lang="en-US" dirty="0"/>
          </a:p>
        </p:txBody>
      </p:sp>
      <p:sp>
        <p:nvSpPr>
          <p:cNvPr id="8" name="Rectangular Callout 7"/>
          <p:cNvSpPr/>
          <p:nvPr/>
        </p:nvSpPr>
        <p:spPr>
          <a:xfrm>
            <a:off x="4596347" y="1452736"/>
            <a:ext cx="4402403" cy="1754327"/>
          </a:xfrm>
          <a:prstGeom prst="wedgeRectCallout">
            <a:avLst>
              <a:gd name="adj1" fmla="val 36355"/>
              <a:gd name="adj2" fmla="val 55302"/>
            </a:avLst>
          </a:prstGeom>
          <a:solidFill>
            <a:srgbClr val="DAE2E5">
              <a:alpha val="64000"/>
            </a:srgbClr>
          </a:solidFill>
          <a:ln>
            <a:solidFill>
              <a:schemeClr val="bg1">
                <a:lumMod val="95000"/>
              </a:schemeClr>
            </a:solidFill>
          </a:ln>
        </p:spPr>
        <p:txBody>
          <a:bodyPr wrap="square">
            <a:spAutoFit/>
          </a:bodyPr>
          <a:lstStyle/>
          <a:p>
            <a:r>
              <a:rPr lang="en-US" sz="1200" b="1" dirty="0">
                <a:solidFill>
                  <a:schemeClr val="tx1"/>
                </a:solidFill>
              </a:rPr>
              <a:t>We received great feedback from our media guests, they really loved the way you creatively dovetailed your insights with our internal expertise for the launch of our new female fragrance. They all welcomed the opportunity to pause for a moment to be mindful, take stock of their hectic lives and envision positive outcomes for situations which may have been causing them stress. It was great to work with you and thanks again for taking the time to listen to ensure you produced a bespoke solution to our needs. </a:t>
            </a:r>
            <a:r>
              <a:rPr lang="en-US" sz="1200" i="1" dirty="0">
                <a:solidFill>
                  <a:schemeClr val="tx1"/>
                </a:solidFill>
              </a:rPr>
              <a:t>Trudy Cox, P&amp;G Fragrances</a:t>
            </a:r>
          </a:p>
        </p:txBody>
      </p:sp>
      <p:sp>
        <p:nvSpPr>
          <p:cNvPr id="9" name="Rectangular Callout 8"/>
          <p:cNvSpPr/>
          <p:nvPr/>
        </p:nvSpPr>
        <p:spPr>
          <a:xfrm>
            <a:off x="493360" y="3440363"/>
            <a:ext cx="8505390" cy="1612367"/>
          </a:xfrm>
          <a:prstGeom prst="wedgeRectCallout">
            <a:avLst>
              <a:gd name="adj1" fmla="val 19581"/>
              <a:gd name="adj2" fmla="val -59126"/>
            </a:avLst>
          </a:prstGeom>
          <a:solidFill>
            <a:srgbClr val="CFBF97">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When launching a new female fragrance that was inspired by an element of a woman's life that until now has gone unnoticed: more specifically taking time out of her day routine, slowing down, and simply enjoying a moment for herself, we wanted to work with an expert who represented this concept and could share their insights to key beauty press. </a:t>
            </a:r>
            <a:r>
              <a:rPr lang="en-US" sz="1200" b="1" dirty="0">
                <a:solidFill>
                  <a:schemeClr val="tx1"/>
                </a:solidFill>
              </a:rPr>
              <a:t>Through WOM and highly sought after recommendations we were introduced to Sophia, an inspiring woman who denotes the essence of the fragrance. </a:t>
            </a:r>
            <a:r>
              <a:rPr lang="en-US" sz="1200" dirty="0">
                <a:solidFill>
                  <a:schemeClr val="tx1"/>
                </a:solidFill>
              </a:rPr>
              <a:t>Sophia was kind enough to share her experiences and practices to the UK press to give them an insight into 'taking a moment to themselves'.</a:t>
            </a:r>
            <a:r>
              <a:rPr lang="en-US" sz="1200" dirty="0">
                <a:solidFill>
                  <a:srgbClr val="000000"/>
                </a:solidFill>
                <a:latin typeface="Calibri"/>
                <a:ea typeface="Calibri"/>
                <a:cs typeface="Calibri"/>
              </a:rPr>
              <a:t> </a:t>
            </a:r>
          </a:p>
          <a:p>
            <a:r>
              <a:rPr lang="en-US" sz="1200" b="1" dirty="0">
                <a:solidFill>
                  <a:srgbClr val="000000"/>
                </a:solidFill>
                <a:ea typeface="Calibri"/>
                <a:cs typeface="Calibri"/>
              </a:rPr>
              <a:t>The presentation itself was extremely engaging and educating with press stating: 'Sophia has taught me so much about myself in just 20 minutes' and 'I feel like a new woman’. Sophia brought the fragrance to life and we were thrilled that she was part of this campaign.</a:t>
            </a:r>
            <a:r>
              <a:rPr lang="en-US" sz="1200" dirty="0">
                <a:solidFill>
                  <a:srgbClr val="000000"/>
                </a:solidFill>
                <a:ea typeface="Calibri"/>
                <a:cs typeface="Calibri"/>
              </a:rPr>
              <a:t> </a:t>
            </a:r>
            <a:r>
              <a:rPr lang="en-US" sz="1200" i="1" dirty="0">
                <a:solidFill>
                  <a:srgbClr val="000000"/>
                </a:solidFill>
                <a:ea typeface="Calibri"/>
                <a:cs typeface="Calibri"/>
              </a:rPr>
              <a:t>Olivia Pasmore, Talk PR </a:t>
            </a:r>
            <a:endParaRPr lang="en-US" sz="1200" i="1" dirty="0">
              <a:solidFill>
                <a:schemeClr val="tx1"/>
              </a:solidFill>
            </a:endParaRPr>
          </a:p>
        </p:txBody>
      </p:sp>
      <p:sp>
        <p:nvSpPr>
          <p:cNvPr id="10" name="Rectangular Callout 9"/>
          <p:cNvSpPr/>
          <p:nvPr/>
        </p:nvSpPr>
        <p:spPr>
          <a:xfrm>
            <a:off x="5256027" y="5187830"/>
            <a:ext cx="3742723" cy="1540181"/>
          </a:xfrm>
          <a:prstGeom prst="wedgeRectCallout">
            <a:avLst>
              <a:gd name="adj1" fmla="val -53067"/>
              <a:gd name="adj2" fmla="val 50131"/>
            </a:avLst>
          </a:prstGeom>
          <a:solidFill>
            <a:srgbClr val="F1EBE4">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tx1"/>
                </a:solidFill>
              </a:rPr>
              <a:t>“Sophia was a delight to work with – from her enthusiasm for the brand, to her accessible and informative content, we couldn’t have asked for more when it comes to an expert partnership. Would definitely recommend working with her for upcoming brand collaborations, for reliability, media know-how and personality.” </a:t>
            </a:r>
            <a:r>
              <a:rPr lang="en-US" sz="1200" i="1" dirty="0">
                <a:solidFill>
                  <a:schemeClr val="tx1"/>
                </a:solidFill>
              </a:rPr>
              <a:t>Georgie Bentinck, 3 Monkeys Communications</a:t>
            </a:r>
          </a:p>
        </p:txBody>
      </p:sp>
      <p:sp>
        <p:nvSpPr>
          <p:cNvPr id="11" name="Title 1">
            <a:extLst>
              <a:ext uri="{FF2B5EF4-FFF2-40B4-BE49-F238E27FC236}">
                <a16:creationId xmlns:a16="http://schemas.microsoft.com/office/drawing/2014/main" xmlns="" id="{5E9AEF90-6A80-3547-85C3-89726E4EA574}"/>
              </a:ext>
            </a:extLst>
          </p:cNvPr>
          <p:cNvSpPr txBox="1">
            <a:spLocks/>
          </p:cNvSpPr>
          <p:nvPr/>
        </p:nvSpPr>
        <p:spPr>
          <a:xfrm>
            <a:off x="0" y="217585"/>
            <a:ext cx="9144000" cy="947241"/>
          </a:xfrm>
          <a:prstGeom prst="rect">
            <a:avLst/>
          </a:prstGeom>
          <a:solidFill>
            <a:srgbClr val="CFBF97"/>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dirty="0">
                <a:solidFill>
                  <a:schemeClr val="tx1"/>
                </a:solidFill>
                <a:cs typeface="Avenir Medium"/>
              </a:rPr>
              <a:t>Sophia has received widespread positive feedback from Media clients</a:t>
            </a:r>
            <a:endParaRPr lang="en-US" sz="2400" i="1" dirty="0">
              <a:solidFill>
                <a:schemeClr val="tx1"/>
              </a:solidFill>
              <a:cs typeface="Avenir Medium"/>
            </a:endParaRPr>
          </a:p>
        </p:txBody>
      </p:sp>
    </p:spTree>
    <p:extLst>
      <p:ext uri="{BB962C8B-B14F-4D97-AF65-F5344CB8AC3E}">
        <p14:creationId xmlns:p14="http://schemas.microsoft.com/office/powerpoint/2010/main" val="188659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ular Callout 12"/>
          <p:cNvSpPr/>
          <p:nvPr/>
        </p:nvSpPr>
        <p:spPr>
          <a:xfrm>
            <a:off x="3064392" y="4148655"/>
            <a:ext cx="2774195" cy="1570706"/>
          </a:xfrm>
          <a:prstGeom prst="wedgeRectCallout">
            <a:avLst>
              <a:gd name="adj1" fmla="val -5316"/>
              <a:gd name="adj2" fmla="val -60359"/>
            </a:avLst>
          </a:prstGeom>
          <a:solidFill>
            <a:srgbClr val="F1EBE4">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50" b="1" dirty="0">
                <a:solidFill>
                  <a:srgbClr val="000000"/>
                </a:solidFill>
              </a:rPr>
              <a:t>“It has been an enormous privilege to meet Sophia. She has an astonishing insight into human nature, and through my conversations with her, I have gained much self-knowledge and have grown spiritually. It was wonderful to have had the opportunity to know someone who combines such outstanding talent with genuine kindness.” </a:t>
            </a:r>
            <a:r>
              <a:rPr lang="en-US" sz="1050" b="1" dirty="0">
                <a:solidFill>
                  <a:srgbClr val="000000"/>
                </a:solidFill>
                <a:latin typeface="Times New Roman"/>
                <a:ea typeface="Calibri"/>
                <a:cs typeface="Times New Roman"/>
              </a:rPr>
              <a:t>Rabbi Anthony Knopf</a:t>
            </a:r>
            <a:endParaRPr lang="en-US" sz="1050" b="1" dirty="0">
              <a:solidFill>
                <a:srgbClr val="000000"/>
              </a:solidFill>
              <a:latin typeface="Times New Roman"/>
              <a:cs typeface="Times New Roman"/>
            </a:endParaRPr>
          </a:p>
        </p:txBody>
      </p:sp>
      <p:sp>
        <p:nvSpPr>
          <p:cNvPr id="8" name="Rectangular Callout 7"/>
          <p:cNvSpPr/>
          <p:nvPr/>
        </p:nvSpPr>
        <p:spPr>
          <a:xfrm>
            <a:off x="5972127" y="4207680"/>
            <a:ext cx="2905079" cy="1223330"/>
          </a:xfrm>
          <a:prstGeom prst="wedgeRectCallout">
            <a:avLst>
              <a:gd name="adj1" fmla="val 56736"/>
              <a:gd name="adj2" fmla="val 45836"/>
            </a:avLst>
          </a:prstGeom>
          <a:solidFill>
            <a:srgbClr val="CFBF9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ysClr val="windowText" lastClr="000000"/>
                </a:solidFill>
              </a:rPr>
              <a:t>“EVERYONE should pay a visit to Sophia Davis who is quite literally the most talented life coach! Thank you for being the most exceptional friend and for such an incredibly useful conversation. One chat with her could change your life! Anna, 28</a:t>
            </a:r>
          </a:p>
        </p:txBody>
      </p:sp>
      <p:sp>
        <p:nvSpPr>
          <p:cNvPr id="9" name="Rectangular Callout 8"/>
          <p:cNvSpPr/>
          <p:nvPr/>
        </p:nvSpPr>
        <p:spPr>
          <a:xfrm>
            <a:off x="349104" y="4175676"/>
            <a:ext cx="2601168" cy="1444474"/>
          </a:xfrm>
          <a:prstGeom prst="wedgeRectCallout">
            <a:avLst>
              <a:gd name="adj1" fmla="val -56859"/>
              <a:gd name="adj2" fmla="val -9435"/>
            </a:avLst>
          </a:prstGeom>
          <a:solidFill>
            <a:srgbClr val="CFBF9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ysClr val="windowText" lastClr="000000"/>
                </a:solidFill>
              </a:rPr>
              <a:t>I am so grateful to Sophia for the caring, intuitive and loving guidance she has given me. She enabled me to find the right path for myself by making me see things in a new light and by having absolute belief that I will achieve my dreams. Penny, 35</a:t>
            </a:r>
          </a:p>
        </p:txBody>
      </p:sp>
      <p:sp>
        <p:nvSpPr>
          <p:cNvPr id="11" name="Rectangular Callout 10"/>
          <p:cNvSpPr/>
          <p:nvPr/>
        </p:nvSpPr>
        <p:spPr>
          <a:xfrm>
            <a:off x="3958909" y="5876837"/>
            <a:ext cx="4756153" cy="864639"/>
          </a:xfrm>
          <a:prstGeom prst="wedgeRectCallout">
            <a:avLst>
              <a:gd name="adj1" fmla="val 38563"/>
              <a:gd name="adj2" fmla="val -73942"/>
            </a:avLst>
          </a:prstGeom>
          <a:solidFill>
            <a:srgbClr val="F1EBE4">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50" b="1" dirty="0">
                <a:solidFill>
                  <a:srgbClr val="000000"/>
                </a:solidFill>
              </a:rPr>
              <a:t>What you do is truly life changing for the best!. I totally recommend your Life Coaching to EVERYONE. Your help and advice have changed me and cured my life! You are one very wise lady indeed. If you need improvement in an area of your life everyone, then Sophia Davis is the one to make that happen for you.” Samvida, 30</a:t>
            </a:r>
          </a:p>
        </p:txBody>
      </p:sp>
      <p:sp>
        <p:nvSpPr>
          <p:cNvPr id="14" name="Rectangular Callout 13"/>
          <p:cNvSpPr/>
          <p:nvPr/>
        </p:nvSpPr>
        <p:spPr>
          <a:xfrm>
            <a:off x="350486" y="5922353"/>
            <a:ext cx="3405747" cy="769441"/>
          </a:xfrm>
          <a:prstGeom prst="wedgeRectCallout">
            <a:avLst>
              <a:gd name="adj1" fmla="val -25509"/>
              <a:gd name="adj2" fmla="val -80607"/>
            </a:avLst>
          </a:prstGeom>
          <a:solidFill>
            <a:srgbClr val="DAE2E5">
              <a:alpha val="64000"/>
            </a:srgbClr>
          </a:solidFill>
          <a:ln>
            <a:solidFill>
              <a:schemeClr val="bg1">
                <a:lumMod val="95000"/>
              </a:schemeClr>
            </a:solidFill>
          </a:ln>
        </p:spPr>
        <p:txBody>
          <a:bodyPr wrap="square">
            <a:spAutoFit/>
          </a:bodyPr>
          <a:lstStyle/>
          <a:p>
            <a:r>
              <a:rPr lang="en-US" sz="1100" dirty="0"/>
              <a:t>“</a:t>
            </a:r>
            <a:r>
              <a:rPr lang="en-US" sz="1100" b="1" dirty="0"/>
              <a:t>Sophia is an amazingly spiritual and pure person. She is intuitive and sensitive. I would highly recommend Sophia to anyone and to trust and listen to her voice and guidance. A true gem.” Elise, 29</a:t>
            </a:r>
            <a:endParaRPr lang="en-US" sz="1100" b="1" dirty="0">
              <a:solidFill>
                <a:schemeClr val="tx1"/>
              </a:solidFill>
            </a:endParaRPr>
          </a:p>
        </p:txBody>
      </p:sp>
      <p:sp>
        <p:nvSpPr>
          <p:cNvPr id="15" name="Rectangular Callout 14"/>
          <p:cNvSpPr/>
          <p:nvPr/>
        </p:nvSpPr>
        <p:spPr>
          <a:xfrm>
            <a:off x="310768" y="1541637"/>
            <a:ext cx="8537423" cy="830997"/>
          </a:xfrm>
          <a:prstGeom prst="wedgeRectCallout">
            <a:avLst>
              <a:gd name="adj1" fmla="val 51961"/>
              <a:gd name="adj2" fmla="val -26405"/>
            </a:avLst>
          </a:prstGeom>
          <a:solidFill>
            <a:srgbClr val="DAE2E5">
              <a:alpha val="64000"/>
            </a:srgbClr>
          </a:solidFill>
          <a:ln>
            <a:solidFill>
              <a:schemeClr val="bg1">
                <a:lumMod val="95000"/>
              </a:schemeClr>
            </a:solidFill>
          </a:ln>
        </p:spPr>
        <p:txBody>
          <a:bodyPr wrap="square">
            <a:spAutoFit/>
          </a:bodyPr>
          <a:lstStyle/>
          <a:p>
            <a:r>
              <a:rPr lang="en-GB" sz="1200" b="1" dirty="0">
                <a:solidFill>
                  <a:schemeClr val="tx1"/>
                </a:solidFill>
              </a:rPr>
              <a:t>Sophia has changed my life. I am becoming the best me that is possible which is a truly illuminating thought, and a place I believe I never would have come close to without her. She has opened up this possibility to me and, in her own words, she has helped me choose to be open to a different possibility. I honestly feel completely different because of Sophia and that's a constant delight everyday. I feel lighter and I feel anticipatory for what is to come now as a result. Liz, 38</a:t>
            </a:r>
          </a:p>
        </p:txBody>
      </p:sp>
      <p:sp>
        <p:nvSpPr>
          <p:cNvPr id="18" name="Rectangular Callout 17"/>
          <p:cNvSpPr/>
          <p:nvPr/>
        </p:nvSpPr>
        <p:spPr>
          <a:xfrm>
            <a:off x="5323585" y="2475629"/>
            <a:ext cx="3553621" cy="1569660"/>
          </a:xfrm>
          <a:prstGeom prst="wedgeRectCallout">
            <a:avLst>
              <a:gd name="adj1" fmla="val 53942"/>
              <a:gd name="adj2" fmla="val -45028"/>
            </a:avLst>
          </a:prstGeom>
          <a:solidFill>
            <a:srgbClr val="CFBF9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ysClr val="windowText" lastClr="000000"/>
                </a:solidFill>
              </a:rPr>
              <a:t>I feel like a whole new person. I was suffering from PTSD, stressed out, depressed, chronically fatigued and anxious. Sophia has helped me get rid of all of those problems. I feel free, at peace, happy and energized, and I do not have a single worry. I can confidently say that I have a whole new way of looking at things, and a whole new way of dealing with things. Terese, 21</a:t>
            </a:r>
          </a:p>
        </p:txBody>
      </p:sp>
      <p:sp>
        <p:nvSpPr>
          <p:cNvPr id="16" name="Rectangular Callout 15"/>
          <p:cNvSpPr/>
          <p:nvPr/>
        </p:nvSpPr>
        <p:spPr>
          <a:xfrm>
            <a:off x="310768" y="2553027"/>
            <a:ext cx="4918235" cy="1365957"/>
          </a:xfrm>
          <a:prstGeom prst="wedgeRectCallout">
            <a:avLst>
              <a:gd name="adj1" fmla="val -53845"/>
              <a:gd name="adj2" fmla="val -534"/>
            </a:avLst>
          </a:prstGeom>
          <a:solidFill>
            <a:srgbClr val="F1EBE4">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50" b="1" dirty="0">
                <a:solidFill>
                  <a:srgbClr val="000000"/>
                </a:solidFill>
              </a:rPr>
              <a:t>Sophia is like no other person I have met before, she radiates positivity and happiness, giving you a new path in life. Sophia has helped me to love all of myself and have compassion for everything in my world. She has helped me to become the person I am and want to be - loving, compassionate, truly happy and loving life. Sophia is not only a great life coach who gives you a whole new perspective on life but she is a truly amazing individual who has been where you are and has become one of the most compassionate and loving people with a zest for life that is infectious. Amanda, 42</a:t>
            </a:r>
          </a:p>
        </p:txBody>
      </p:sp>
      <p:sp>
        <p:nvSpPr>
          <p:cNvPr id="17" name="Title 1">
            <a:extLst>
              <a:ext uri="{FF2B5EF4-FFF2-40B4-BE49-F238E27FC236}">
                <a16:creationId xmlns:a16="http://schemas.microsoft.com/office/drawing/2014/main" xmlns="" id="{7B03E899-2714-D446-B84A-1BC5C10920FF}"/>
              </a:ext>
            </a:extLst>
          </p:cNvPr>
          <p:cNvSpPr txBox="1">
            <a:spLocks/>
          </p:cNvSpPr>
          <p:nvPr/>
        </p:nvSpPr>
        <p:spPr>
          <a:xfrm>
            <a:off x="0" y="218410"/>
            <a:ext cx="9144000" cy="947241"/>
          </a:xfrm>
          <a:prstGeom prst="rect">
            <a:avLst/>
          </a:prstGeom>
          <a:solidFill>
            <a:srgbClr val="CFBF97"/>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dirty="0">
                <a:solidFill>
                  <a:schemeClr val="tx1"/>
                </a:solidFill>
                <a:cs typeface="Avenir Medium"/>
              </a:rPr>
              <a:t>And just some of the wonderful feedback Sophia receives </a:t>
            </a:r>
            <a:br>
              <a:rPr lang="en-US" sz="2400" dirty="0">
                <a:solidFill>
                  <a:schemeClr val="tx1"/>
                </a:solidFill>
                <a:cs typeface="Avenir Medium"/>
              </a:rPr>
            </a:br>
            <a:r>
              <a:rPr lang="en-US" sz="2400" dirty="0">
                <a:solidFill>
                  <a:schemeClr val="tx1"/>
                </a:solidFill>
                <a:cs typeface="Avenir Medium"/>
              </a:rPr>
              <a:t>from her coaching clients….</a:t>
            </a:r>
            <a:endParaRPr lang="en-US" sz="2400" i="1" dirty="0">
              <a:solidFill>
                <a:schemeClr val="tx1"/>
              </a:solidFill>
              <a:cs typeface="Avenir Medium"/>
            </a:endParaRPr>
          </a:p>
        </p:txBody>
      </p:sp>
    </p:spTree>
    <p:extLst>
      <p:ext uri="{BB962C8B-B14F-4D97-AF65-F5344CB8AC3E}">
        <p14:creationId xmlns:p14="http://schemas.microsoft.com/office/powerpoint/2010/main" val="103066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186" y="1521799"/>
            <a:ext cx="8782564" cy="5063763"/>
          </a:xfrm>
        </p:spPr>
        <p:txBody>
          <a:bodyPr>
            <a:noAutofit/>
          </a:bodyPr>
          <a:lstStyle/>
          <a:p>
            <a:pPr>
              <a:lnSpc>
                <a:spcPct val="110000"/>
              </a:lnSpc>
            </a:pPr>
            <a:r>
              <a:rPr lang="en-US" dirty="0"/>
              <a:t>As one of the UK’s leading experts in the field of coaching, consciousness and inner change, Sophia is gaining national acclaim amongst the media as the go-to girl for how to  live life on our terms. </a:t>
            </a:r>
          </a:p>
          <a:p>
            <a:pPr>
              <a:lnSpc>
                <a:spcPct val="110000"/>
              </a:lnSpc>
            </a:pPr>
            <a:r>
              <a:rPr lang="en-US" dirty="0"/>
              <a:t>With numerous requests and regular contributions across TV, Radio &amp; Film, Print and with Global Brands, Sophia’s reach and credibility extends wide into the media arena, with her insights, wisdom and knowledge being made widely available beyond her personal coaching clients. </a:t>
            </a:r>
          </a:p>
          <a:p>
            <a:pPr>
              <a:lnSpc>
                <a:spcPct val="110000"/>
              </a:lnSpc>
            </a:pPr>
            <a:r>
              <a:rPr lang="en-US" dirty="0"/>
              <a:t>Sophia is a charismatic, inspirational and confident public speaker and brand spokesperson. Understanding the importance of engaging, practical and innovative communications, Sophia loves the opportunity to bring her unique insights and perspective to life through various media channels. </a:t>
            </a:r>
          </a:p>
          <a:p>
            <a:pPr>
              <a:lnSpc>
                <a:spcPct val="110000"/>
              </a:lnSpc>
            </a:pPr>
            <a:r>
              <a:rPr lang="en-US" dirty="0"/>
              <a:t>Sophia’s style is extremely versatile, engaging, and fun! She is as impactful and comfortable in front of the camera offering her expert opinion as she is speaking on radio, being interviewed by Press, leading workshops or writing features for some of world’s leading magazines.</a:t>
            </a:r>
          </a:p>
        </p:txBody>
      </p:sp>
      <p:sp>
        <p:nvSpPr>
          <p:cNvPr id="4" name="Title 1">
            <a:extLst>
              <a:ext uri="{FF2B5EF4-FFF2-40B4-BE49-F238E27FC236}">
                <a16:creationId xmlns:a16="http://schemas.microsoft.com/office/drawing/2014/main" xmlns="" id="{599B9975-0D96-694B-B557-F24E28397DAD}"/>
              </a:ext>
            </a:extLst>
          </p:cNvPr>
          <p:cNvSpPr txBox="1">
            <a:spLocks/>
          </p:cNvSpPr>
          <p:nvPr/>
        </p:nvSpPr>
        <p:spPr>
          <a:xfrm>
            <a:off x="0" y="218410"/>
            <a:ext cx="9144000" cy="947241"/>
          </a:xfrm>
          <a:prstGeom prst="rect">
            <a:avLst/>
          </a:prstGeom>
          <a:solidFill>
            <a:srgbClr val="CFBF97"/>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dirty="0">
                <a:solidFill>
                  <a:schemeClr val="tx1"/>
                </a:solidFill>
                <a:cs typeface="Avenir Medium"/>
              </a:rPr>
              <a:t>Sophia Davis has a well established PR Profile </a:t>
            </a:r>
            <a:br>
              <a:rPr lang="en-US" sz="2400" dirty="0">
                <a:solidFill>
                  <a:schemeClr val="tx1"/>
                </a:solidFill>
                <a:cs typeface="Avenir Medium"/>
              </a:rPr>
            </a:br>
            <a:r>
              <a:rPr lang="en-US" sz="2400" dirty="0">
                <a:solidFill>
                  <a:schemeClr val="tx1"/>
                </a:solidFill>
                <a:cs typeface="Avenir Medium"/>
              </a:rPr>
              <a:t>with wide Media Appeal</a:t>
            </a:r>
            <a:endParaRPr lang="en-US" sz="2400" i="1" dirty="0">
              <a:solidFill>
                <a:schemeClr val="tx1"/>
              </a:solidFill>
              <a:cs typeface="Avenir Medium"/>
            </a:endParaRPr>
          </a:p>
        </p:txBody>
      </p:sp>
    </p:spTree>
    <p:extLst>
      <p:ext uri="{BB962C8B-B14F-4D97-AF65-F5344CB8AC3E}">
        <p14:creationId xmlns:p14="http://schemas.microsoft.com/office/powerpoint/2010/main" val="387471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Sophia is available for a wide range of PR activities across media channels and can offer expert comment and contribution on a variety of topics across personal development, self help, modern day spirituality and human behavior. </a:t>
            </a:r>
          </a:p>
          <a:p>
            <a:r>
              <a:rPr lang="en-US" dirty="0"/>
              <a:t>Previous PR engagements have covered a range of topics such as interpersonal relationships, stress and anxiety management, depression, fulfilling our potential and purpose, finding happiness and joy in life, improving self confidence, self esteem and self image and much more.</a:t>
            </a:r>
          </a:p>
          <a:p>
            <a:r>
              <a:rPr lang="en-US" dirty="0"/>
              <a:t>Sophia is always guaranteed to carefully listen to problems, turn them on their head and offer creative solutions! Previous clients have included:</a:t>
            </a:r>
          </a:p>
          <a:p>
            <a:pPr marL="0" indent="0">
              <a:buNone/>
            </a:pPr>
            <a:endParaRPr lang="en-US" sz="1600" dirty="0"/>
          </a:p>
          <a:p>
            <a:pPr marL="0" indent="0">
              <a:buNone/>
            </a:pPr>
            <a:endParaRPr lang="en-US" dirty="0"/>
          </a:p>
        </p:txBody>
      </p:sp>
      <p:sp>
        <p:nvSpPr>
          <p:cNvPr id="4" name="TextBox 3"/>
          <p:cNvSpPr txBox="1"/>
          <p:nvPr/>
        </p:nvSpPr>
        <p:spPr>
          <a:xfrm>
            <a:off x="884852" y="4539245"/>
            <a:ext cx="2280825" cy="276999"/>
          </a:xfrm>
          <a:prstGeom prst="rect">
            <a:avLst/>
          </a:prstGeom>
          <a:solidFill>
            <a:srgbClr val="DAE2E5">
              <a:alpha val="64000"/>
            </a:srgbClr>
          </a:solidFill>
          <a:ln>
            <a:solidFill>
              <a:schemeClr val="bg1">
                <a:lumMod val="85000"/>
              </a:schemeClr>
            </a:solidFill>
          </a:ln>
        </p:spPr>
        <p:txBody>
          <a:bodyPr wrap="square">
            <a:spAutoFit/>
          </a:bodyPr>
          <a:lstStyle>
            <a:defPPr>
              <a:defRPr lang="en-US"/>
            </a:defPPr>
            <a:lvl1pPr>
              <a:defRPr sz="1000"/>
            </a:lvl1pPr>
          </a:lstStyle>
          <a:p>
            <a:pPr algn="ctr"/>
            <a:r>
              <a:rPr lang="en-US" sz="1200" b="1" dirty="0"/>
              <a:t>TV, Film &amp; Radio</a:t>
            </a:r>
          </a:p>
        </p:txBody>
      </p:sp>
      <p:sp>
        <p:nvSpPr>
          <p:cNvPr id="5" name="TextBox 4"/>
          <p:cNvSpPr txBox="1"/>
          <p:nvPr/>
        </p:nvSpPr>
        <p:spPr>
          <a:xfrm>
            <a:off x="656013" y="4872814"/>
            <a:ext cx="2980855" cy="1384995"/>
          </a:xfrm>
          <a:prstGeom prst="rect">
            <a:avLst/>
          </a:prstGeom>
          <a:noFill/>
        </p:spPr>
        <p:txBody>
          <a:bodyPr wrap="square" rtlCol="0">
            <a:spAutoFit/>
          </a:bodyPr>
          <a:lstStyle/>
          <a:p>
            <a:pPr marL="285750" indent="-285750">
              <a:buFont typeface="Arial"/>
              <a:buChar char="•"/>
            </a:pPr>
            <a:r>
              <a:rPr lang="en-US" sz="1400" dirty="0"/>
              <a:t>Pilot film for Talkback TV &amp; Sassy</a:t>
            </a:r>
          </a:p>
          <a:p>
            <a:pPr marL="285750" indent="-285750">
              <a:buFont typeface="Arial"/>
              <a:buChar char="•"/>
            </a:pPr>
            <a:r>
              <a:rPr lang="en-US" sz="1400" dirty="0"/>
              <a:t>Fox Films</a:t>
            </a:r>
          </a:p>
          <a:p>
            <a:pPr marL="285750" indent="-285750">
              <a:buFont typeface="Arial"/>
              <a:buChar char="•"/>
            </a:pPr>
            <a:r>
              <a:rPr lang="en-US" sz="1400" dirty="0"/>
              <a:t>BBC London Radio</a:t>
            </a:r>
          </a:p>
          <a:p>
            <a:pPr marL="285750" indent="-285750">
              <a:buFont typeface="Arial"/>
              <a:buChar char="•"/>
            </a:pPr>
            <a:r>
              <a:rPr lang="en-US" sz="1400" dirty="0"/>
              <a:t>BBC London Counties Radio </a:t>
            </a:r>
          </a:p>
          <a:p>
            <a:pPr marL="285750" indent="-285750">
              <a:buFont typeface="Arial"/>
              <a:buChar char="•"/>
            </a:pPr>
            <a:r>
              <a:rPr lang="en-US" sz="1400" dirty="0"/>
              <a:t>Foxy Radio</a:t>
            </a:r>
          </a:p>
        </p:txBody>
      </p:sp>
      <p:sp>
        <p:nvSpPr>
          <p:cNvPr id="6" name="TextBox 5"/>
          <p:cNvSpPr txBox="1"/>
          <p:nvPr/>
        </p:nvSpPr>
        <p:spPr>
          <a:xfrm>
            <a:off x="3636869" y="4844239"/>
            <a:ext cx="2076240" cy="2031325"/>
          </a:xfrm>
          <a:prstGeom prst="rect">
            <a:avLst/>
          </a:prstGeom>
          <a:noFill/>
        </p:spPr>
        <p:txBody>
          <a:bodyPr wrap="square" rtlCol="0">
            <a:spAutoFit/>
          </a:bodyPr>
          <a:lstStyle/>
          <a:p>
            <a:pPr marL="285750" indent="-285750">
              <a:buFont typeface="Arial"/>
              <a:buChar char="•"/>
            </a:pPr>
            <a:r>
              <a:rPr lang="en-US" sz="1400" dirty="0"/>
              <a:t>Look Magazine</a:t>
            </a:r>
          </a:p>
          <a:p>
            <a:pPr marL="285750" indent="-285750">
              <a:buFont typeface="Arial"/>
              <a:buChar char="•"/>
            </a:pPr>
            <a:r>
              <a:rPr lang="en-US" sz="1400" dirty="0"/>
              <a:t>Cosmopolitan</a:t>
            </a:r>
          </a:p>
          <a:p>
            <a:pPr marL="285750" indent="-285750">
              <a:buFont typeface="Arial"/>
              <a:buChar char="•"/>
            </a:pPr>
            <a:r>
              <a:rPr lang="en-US" sz="1400" dirty="0"/>
              <a:t>Closer</a:t>
            </a:r>
          </a:p>
          <a:p>
            <a:pPr marL="285750" indent="-285750">
              <a:buFont typeface="Arial"/>
              <a:buChar char="•"/>
            </a:pPr>
            <a:r>
              <a:rPr lang="en-US" sz="1400" dirty="0"/>
              <a:t>FHM</a:t>
            </a:r>
          </a:p>
          <a:p>
            <a:pPr marL="285750" indent="-285750">
              <a:buFont typeface="Arial"/>
              <a:buChar char="•"/>
            </a:pPr>
            <a:r>
              <a:rPr lang="en-US" sz="1400" dirty="0"/>
              <a:t>Zest</a:t>
            </a:r>
          </a:p>
          <a:p>
            <a:pPr marL="285750" indent="-285750">
              <a:buFont typeface="Arial"/>
              <a:buChar char="•"/>
            </a:pPr>
            <a:r>
              <a:rPr lang="en-US" sz="1400" dirty="0"/>
              <a:t>Women’s Fitness</a:t>
            </a:r>
          </a:p>
          <a:p>
            <a:pPr marL="285750" indent="-285750">
              <a:buFont typeface="Arial"/>
              <a:buChar char="•"/>
            </a:pPr>
            <a:r>
              <a:rPr lang="en-US" sz="1400" dirty="0"/>
              <a:t>Huffington Post</a:t>
            </a:r>
          </a:p>
          <a:p>
            <a:pPr marL="285750" indent="-285750">
              <a:buFont typeface="Arial"/>
              <a:buChar char="•"/>
            </a:pPr>
            <a:r>
              <a:rPr lang="en-US" sz="1400" dirty="0"/>
              <a:t>Beauty Magazine</a:t>
            </a:r>
          </a:p>
          <a:p>
            <a:pPr marL="285750" indent="-285750">
              <a:buFont typeface="Arial"/>
              <a:buChar char="•"/>
            </a:pPr>
            <a:endParaRPr lang="en-US" sz="1400" dirty="0"/>
          </a:p>
        </p:txBody>
      </p:sp>
      <p:sp>
        <p:nvSpPr>
          <p:cNvPr id="7" name="TextBox 6"/>
          <p:cNvSpPr txBox="1"/>
          <p:nvPr/>
        </p:nvSpPr>
        <p:spPr>
          <a:xfrm>
            <a:off x="3625110" y="4535295"/>
            <a:ext cx="2087999" cy="276999"/>
          </a:xfrm>
          <a:prstGeom prst="rect">
            <a:avLst/>
          </a:prstGeom>
          <a:solidFill>
            <a:srgbClr val="DAE2E5">
              <a:alpha val="64000"/>
            </a:srgbClr>
          </a:solidFill>
          <a:ln>
            <a:solidFill>
              <a:schemeClr val="bg1">
                <a:lumMod val="85000"/>
              </a:schemeClr>
            </a:solidFill>
          </a:ln>
        </p:spPr>
        <p:txBody>
          <a:bodyPr wrap="square">
            <a:spAutoFit/>
          </a:bodyPr>
          <a:lstStyle>
            <a:defPPr>
              <a:defRPr lang="en-US"/>
            </a:defPPr>
            <a:lvl1pPr>
              <a:defRPr sz="1000"/>
            </a:lvl1pPr>
          </a:lstStyle>
          <a:p>
            <a:pPr algn="ctr"/>
            <a:r>
              <a:rPr lang="en-US" sz="1200" b="1" dirty="0"/>
              <a:t>Print – Online &amp; Offline</a:t>
            </a:r>
          </a:p>
        </p:txBody>
      </p:sp>
      <p:sp>
        <p:nvSpPr>
          <p:cNvPr id="8" name="TextBox 7"/>
          <p:cNvSpPr txBox="1"/>
          <p:nvPr/>
        </p:nvSpPr>
        <p:spPr>
          <a:xfrm>
            <a:off x="6079385" y="4547995"/>
            <a:ext cx="2087999" cy="276999"/>
          </a:xfrm>
          <a:prstGeom prst="rect">
            <a:avLst/>
          </a:prstGeom>
          <a:solidFill>
            <a:srgbClr val="DAE2E5">
              <a:alpha val="64000"/>
            </a:srgbClr>
          </a:solidFill>
          <a:ln>
            <a:solidFill>
              <a:schemeClr val="bg1">
                <a:lumMod val="85000"/>
              </a:schemeClr>
            </a:solidFill>
          </a:ln>
        </p:spPr>
        <p:txBody>
          <a:bodyPr wrap="square">
            <a:spAutoFit/>
          </a:bodyPr>
          <a:lstStyle>
            <a:defPPr>
              <a:defRPr lang="en-US"/>
            </a:defPPr>
            <a:lvl1pPr>
              <a:defRPr sz="1000"/>
            </a:lvl1pPr>
          </a:lstStyle>
          <a:p>
            <a:pPr algn="ctr"/>
            <a:r>
              <a:rPr lang="en-US" sz="1200" b="1" dirty="0"/>
              <a:t>Global Brands</a:t>
            </a:r>
          </a:p>
        </p:txBody>
      </p:sp>
      <p:sp>
        <p:nvSpPr>
          <p:cNvPr id="9" name="TextBox 8"/>
          <p:cNvSpPr txBox="1"/>
          <p:nvPr/>
        </p:nvSpPr>
        <p:spPr>
          <a:xfrm>
            <a:off x="6126068" y="4856534"/>
            <a:ext cx="2076240" cy="2031325"/>
          </a:xfrm>
          <a:prstGeom prst="rect">
            <a:avLst/>
          </a:prstGeom>
          <a:noFill/>
        </p:spPr>
        <p:txBody>
          <a:bodyPr wrap="square" rtlCol="0">
            <a:spAutoFit/>
          </a:bodyPr>
          <a:lstStyle/>
          <a:p>
            <a:pPr marL="285750" indent="-285750">
              <a:buFont typeface="Arial"/>
              <a:buChar char="•"/>
            </a:pPr>
            <a:r>
              <a:rPr lang="en-US" sz="1400" dirty="0"/>
              <a:t>Freemantle Media</a:t>
            </a:r>
          </a:p>
          <a:p>
            <a:pPr marL="285750" indent="-285750">
              <a:buFont typeface="Arial"/>
              <a:buChar char="•"/>
            </a:pPr>
            <a:r>
              <a:rPr lang="en-US" sz="1400" dirty="0"/>
              <a:t>Hugo Boss</a:t>
            </a:r>
          </a:p>
          <a:p>
            <a:pPr marL="285750" indent="-285750">
              <a:buFont typeface="Arial"/>
              <a:buChar char="•"/>
            </a:pPr>
            <a:r>
              <a:rPr lang="en-US" sz="1400" dirty="0"/>
              <a:t>Kalms</a:t>
            </a:r>
          </a:p>
          <a:p>
            <a:pPr marL="285750" indent="-285750">
              <a:buFont typeface="Arial"/>
              <a:buChar char="•"/>
            </a:pPr>
            <a:r>
              <a:rPr lang="en-US" sz="1400" dirty="0"/>
              <a:t>Filofax</a:t>
            </a:r>
          </a:p>
          <a:p>
            <a:pPr marL="285750" indent="-285750">
              <a:buFont typeface="Arial"/>
              <a:buChar char="•"/>
            </a:pPr>
            <a:r>
              <a:rPr lang="en-US" sz="1400" dirty="0"/>
              <a:t>Tesco</a:t>
            </a:r>
          </a:p>
          <a:p>
            <a:pPr marL="285750" indent="-285750">
              <a:buFont typeface="Arial"/>
              <a:buChar char="•"/>
            </a:pPr>
            <a:r>
              <a:rPr lang="en-US" sz="1400" dirty="0"/>
              <a:t>GSK</a:t>
            </a:r>
          </a:p>
          <a:p>
            <a:pPr marL="285750" indent="-285750">
              <a:buFont typeface="Arial"/>
              <a:buChar char="•"/>
            </a:pPr>
            <a:r>
              <a:rPr lang="en-US" sz="1400" dirty="0"/>
              <a:t>P&amp;G</a:t>
            </a:r>
          </a:p>
          <a:p>
            <a:pPr marL="285750" indent="-285750">
              <a:buFont typeface="Arial"/>
              <a:buChar char="•"/>
            </a:pPr>
            <a:r>
              <a:rPr lang="en-US" sz="1400" dirty="0"/>
              <a:t>LA Fitness</a:t>
            </a:r>
          </a:p>
          <a:p>
            <a:pPr marL="285750" indent="-285750">
              <a:buFont typeface="Arial"/>
              <a:buChar char="•"/>
            </a:pPr>
            <a:endParaRPr lang="en-US" sz="1400" dirty="0"/>
          </a:p>
        </p:txBody>
      </p:sp>
      <p:sp>
        <p:nvSpPr>
          <p:cNvPr id="12" name="Title 1">
            <a:extLst>
              <a:ext uri="{FF2B5EF4-FFF2-40B4-BE49-F238E27FC236}">
                <a16:creationId xmlns:a16="http://schemas.microsoft.com/office/drawing/2014/main" xmlns="" id="{18D04CC2-A52D-024D-8507-4B9CE364AEF5}"/>
              </a:ext>
            </a:extLst>
          </p:cNvPr>
          <p:cNvSpPr txBox="1">
            <a:spLocks/>
          </p:cNvSpPr>
          <p:nvPr/>
        </p:nvSpPr>
        <p:spPr>
          <a:xfrm>
            <a:off x="0" y="218410"/>
            <a:ext cx="9144000" cy="947241"/>
          </a:xfrm>
          <a:prstGeom prst="rect">
            <a:avLst/>
          </a:prstGeom>
          <a:solidFill>
            <a:srgbClr val="CFBF97"/>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dirty="0">
                <a:solidFill>
                  <a:schemeClr val="tx1"/>
                </a:solidFill>
                <a:cs typeface="Avenir Medium"/>
              </a:rPr>
              <a:t>Sophia Davis has a well established PR Profile </a:t>
            </a:r>
            <a:br>
              <a:rPr lang="en-US" sz="2400" dirty="0">
                <a:solidFill>
                  <a:schemeClr val="tx1"/>
                </a:solidFill>
                <a:cs typeface="Avenir Medium"/>
              </a:rPr>
            </a:br>
            <a:r>
              <a:rPr lang="en-US" sz="2400" dirty="0">
                <a:solidFill>
                  <a:schemeClr val="tx1"/>
                </a:solidFill>
                <a:cs typeface="Avenir Medium"/>
              </a:rPr>
              <a:t>with wide Media Appeal</a:t>
            </a:r>
            <a:endParaRPr lang="en-US" sz="2400" i="1" dirty="0">
              <a:solidFill>
                <a:schemeClr val="tx1"/>
              </a:solidFill>
              <a:cs typeface="Avenir Medium"/>
            </a:endParaRPr>
          </a:p>
        </p:txBody>
      </p:sp>
    </p:spTree>
    <p:extLst>
      <p:ext uri="{BB962C8B-B14F-4D97-AF65-F5344CB8AC3E}">
        <p14:creationId xmlns:p14="http://schemas.microsoft.com/office/powerpoint/2010/main" val="196155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A Vie Bos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962" y="1329438"/>
            <a:ext cx="3569673" cy="4566207"/>
          </a:xfrm>
          <a:prstGeom prst="rect">
            <a:avLst/>
          </a:prstGeom>
        </p:spPr>
      </p:pic>
      <p:sp>
        <p:nvSpPr>
          <p:cNvPr id="15" name="Content Placeholder 2"/>
          <p:cNvSpPr>
            <a:spLocks noGrp="1"/>
          </p:cNvSpPr>
          <p:nvPr>
            <p:ph idx="1"/>
          </p:nvPr>
        </p:nvSpPr>
        <p:spPr>
          <a:xfrm>
            <a:off x="3812219" y="1348138"/>
            <a:ext cx="5139727" cy="3679307"/>
          </a:xfrm>
        </p:spPr>
        <p:txBody>
          <a:bodyPr>
            <a:noAutofit/>
          </a:bodyPr>
          <a:lstStyle/>
          <a:p>
            <a:pPr marL="0" indent="0">
              <a:lnSpc>
                <a:spcPct val="110000"/>
              </a:lnSpc>
              <a:buNone/>
            </a:pPr>
            <a:r>
              <a:rPr lang="en-US" sz="1200" b="1" dirty="0"/>
              <a:t>Client: </a:t>
            </a:r>
            <a:r>
              <a:rPr lang="en-US" sz="1200" dirty="0"/>
              <a:t>P&amp;G Global Fragrances, Hugo Boss                       </a:t>
            </a:r>
            <a:r>
              <a:rPr lang="en-US" sz="1200" b="1" dirty="0"/>
              <a:t>Agency: </a:t>
            </a:r>
            <a:r>
              <a:rPr lang="en-US" sz="1200" dirty="0"/>
              <a:t>Talk PR</a:t>
            </a:r>
          </a:p>
          <a:p>
            <a:pPr marL="0" indent="0">
              <a:lnSpc>
                <a:spcPct val="110000"/>
              </a:lnSpc>
              <a:buNone/>
            </a:pPr>
            <a:r>
              <a:rPr lang="en-US" sz="1200" b="1" dirty="0"/>
              <a:t>Client Brief: </a:t>
            </a:r>
            <a:r>
              <a:rPr lang="en-US" sz="1200" dirty="0"/>
              <a:t>To support the product launch of the new fragrance from Hugo Boss, MA Vie. The new female fragrance was inspired by taking time out of a women’s daily routine to simply enjoying a moment for herself. Sophia was asked to create and deliver a talk to UK press on how to ‘live in the moment’, combining the message of the brand “Strong, feminine, independent’ with the fragrance concept</a:t>
            </a:r>
            <a:endParaRPr lang="en-US" sz="1200" b="1" dirty="0"/>
          </a:p>
          <a:p>
            <a:pPr marL="0" indent="0">
              <a:lnSpc>
                <a:spcPct val="110000"/>
              </a:lnSpc>
              <a:buNone/>
            </a:pPr>
            <a:r>
              <a:rPr lang="en-US" sz="1200" b="1" dirty="0"/>
              <a:t>Outcome: </a:t>
            </a:r>
            <a:r>
              <a:rPr lang="en-US" sz="1200" dirty="0"/>
              <a:t>Sophia gave an inspiring and interactive talk to a group of the UK’s top press. Her talk focused on practical tips and insights on how to slow down and bring more presence and joy into our busy, stressful lives. She incorporated creative practical techniques; a guided visualization and a demonstration of EFT to help release stressful/anxious thoughts and give attendees an experience of being in the present moment. This was complimented by a hand out of “Top tips to savor all the moments of your ‘ultimate’ life” and  individual press interviews. Press coverage of the event extended across top UK beauty magazines, with Sophia’s insights featured in Beauty Magazine for example.</a:t>
            </a:r>
          </a:p>
          <a:p>
            <a:pPr marL="0" indent="0">
              <a:lnSpc>
                <a:spcPct val="110000"/>
              </a:lnSpc>
              <a:buNone/>
            </a:pPr>
            <a:endParaRPr lang="en-US" sz="1200" b="1" dirty="0"/>
          </a:p>
          <a:p>
            <a:pPr marL="0" indent="0">
              <a:lnSpc>
                <a:spcPct val="110000"/>
              </a:lnSpc>
              <a:buNone/>
            </a:pPr>
            <a:endParaRPr lang="en-US" sz="1200" b="1" dirty="0"/>
          </a:p>
          <a:p>
            <a:pPr marL="0" indent="0">
              <a:lnSpc>
                <a:spcPct val="110000"/>
              </a:lnSpc>
              <a:buNone/>
            </a:pPr>
            <a:endParaRPr lang="en-US" sz="1200" b="1" dirty="0"/>
          </a:p>
        </p:txBody>
      </p:sp>
      <p:sp>
        <p:nvSpPr>
          <p:cNvPr id="16" name="Content Placeholder 2"/>
          <p:cNvSpPr txBox="1">
            <a:spLocks/>
          </p:cNvSpPr>
          <p:nvPr/>
        </p:nvSpPr>
        <p:spPr>
          <a:xfrm>
            <a:off x="3247825" y="459501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7" name="Rectangle 16"/>
          <p:cNvSpPr/>
          <p:nvPr/>
        </p:nvSpPr>
        <p:spPr>
          <a:xfrm>
            <a:off x="127962" y="5990938"/>
            <a:ext cx="3569673" cy="646331"/>
          </a:xfrm>
          <a:prstGeom prst="rect">
            <a:avLst/>
          </a:prstGeom>
        </p:spPr>
        <p:txBody>
          <a:bodyPr wrap="square">
            <a:spAutoFit/>
          </a:bodyPr>
          <a:lstStyle/>
          <a:p>
            <a:r>
              <a:rPr lang="en-US" dirty="0">
                <a:hlinkClick r:id="rId3"/>
              </a:rPr>
              <a:t>https://www.youtube.com/watch?v=V4SuTGfTL9o</a:t>
            </a:r>
            <a:endParaRPr lang="en-US" dirty="0"/>
          </a:p>
        </p:txBody>
      </p:sp>
      <p:sp>
        <p:nvSpPr>
          <p:cNvPr id="7" name="Rectangular Callout 6"/>
          <p:cNvSpPr/>
          <p:nvPr/>
        </p:nvSpPr>
        <p:spPr>
          <a:xfrm>
            <a:off x="3812219" y="4921142"/>
            <a:ext cx="2521217" cy="1600076"/>
          </a:xfrm>
          <a:prstGeom prst="wedgeRectCallout">
            <a:avLst>
              <a:gd name="adj1" fmla="val -5175"/>
              <a:gd name="adj2" fmla="val 57285"/>
            </a:avLst>
          </a:prstGeom>
          <a:solidFill>
            <a:srgbClr val="F1EBE4">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r>
              <a:rPr lang="en-US" sz="1100" b="1" dirty="0">
                <a:solidFill>
                  <a:srgbClr val="000000"/>
                </a:solidFill>
              </a:rPr>
              <a:t>We received great feedback from our media guests, they really loved the way you creatively dovetailed your insights with our internal expertise for the launch of our new female fragrance. </a:t>
            </a:r>
          </a:p>
          <a:p>
            <a:pPr algn="ctr">
              <a:lnSpc>
                <a:spcPct val="110000"/>
              </a:lnSpc>
            </a:pPr>
            <a:r>
              <a:rPr lang="en-US" sz="1100" dirty="0">
                <a:solidFill>
                  <a:srgbClr val="000000"/>
                </a:solidFill>
              </a:rPr>
              <a:t>Trudy Cox, P&amp;G Fragrances</a:t>
            </a:r>
          </a:p>
        </p:txBody>
      </p:sp>
      <p:sp>
        <p:nvSpPr>
          <p:cNvPr id="8" name="Rectangular Callout 7"/>
          <p:cNvSpPr/>
          <p:nvPr/>
        </p:nvSpPr>
        <p:spPr>
          <a:xfrm>
            <a:off x="6479969" y="4921141"/>
            <a:ext cx="2471977" cy="1600077"/>
          </a:xfrm>
          <a:prstGeom prst="wedgeRectCallout">
            <a:avLst>
              <a:gd name="adj1" fmla="val 4179"/>
              <a:gd name="adj2" fmla="val 57285"/>
            </a:avLst>
          </a:prstGeom>
          <a:solidFill>
            <a:srgbClr val="F1EBE4">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r>
              <a:rPr lang="en-US" sz="1100" b="1" dirty="0">
                <a:solidFill>
                  <a:srgbClr val="000000"/>
                </a:solidFill>
                <a:ea typeface="Calibri"/>
                <a:cs typeface="Calibri"/>
              </a:rPr>
              <a:t>A big thank you for all the work and effort put into making yesterday’s event so great. We received really positive feedback from attendees -  one saying it was one of the best she had been to in terms of content in relation to a product launch. </a:t>
            </a:r>
          </a:p>
          <a:p>
            <a:pPr algn="ctr">
              <a:lnSpc>
                <a:spcPct val="110000"/>
              </a:lnSpc>
            </a:pPr>
            <a:r>
              <a:rPr lang="en-US" sz="1100" dirty="0">
                <a:solidFill>
                  <a:srgbClr val="000000"/>
                </a:solidFill>
                <a:ea typeface="Calibri"/>
                <a:cs typeface="Calibri"/>
              </a:rPr>
              <a:t>Louisa Durrant, Talk PR</a:t>
            </a:r>
            <a:endParaRPr lang="en-US" sz="1100" dirty="0">
              <a:solidFill>
                <a:srgbClr val="000000"/>
              </a:solidFill>
            </a:endParaRPr>
          </a:p>
        </p:txBody>
      </p:sp>
      <p:sp>
        <p:nvSpPr>
          <p:cNvPr id="9" name="Title 1">
            <a:extLst>
              <a:ext uri="{FF2B5EF4-FFF2-40B4-BE49-F238E27FC236}">
                <a16:creationId xmlns:a16="http://schemas.microsoft.com/office/drawing/2014/main" xmlns="" id="{6B9D5B00-6FE3-994D-9CF6-8CCE7BF6B63E}"/>
              </a:ext>
            </a:extLst>
          </p:cNvPr>
          <p:cNvSpPr txBox="1">
            <a:spLocks/>
          </p:cNvSpPr>
          <p:nvPr/>
        </p:nvSpPr>
        <p:spPr>
          <a:xfrm>
            <a:off x="0" y="218410"/>
            <a:ext cx="9144000" cy="947241"/>
          </a:xfrm>
          <a:prstGeom prst="rect">
            <a:avLst/>
          </a:prstGeom>
          <a:solidFill>
            <a:srgbClr val="CFBF97"/>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dirty="0">
                <a:solidFill>
                  <a:schemeClr val="tx1"/>
                </a:solidFill>
                <a:cs typeface="Avenir Medium"/>
              </a:rPr>
              <a:t>Client Example: Global Brand Representative </a:t>
            </a:r>
            <a:br>
              <a:rPr lang="en-US" sz="2400" dirty="0">
                <a:solidFill>
                  <a:schemeClr val="tx1"/>
                </a:solidFill>
                <a:cs typeface="Avenir Medium"/>
              </a:rPr>
            </a:br>
            <a:r>
              <a:rPr lang="en-US" sz="2400" dirty="0">
                <a:solidFill>
                  <a:schemeClr val="tx1"/>
                </a:solidFill>
                <a:cs typeface="Avenir Medium"/>
              </a:rPr>
              <a:t>for Hugo Boss MA VIE Product Launch</a:t>
            </a:r>
            <a:endParaRPr lang="en-US" sz="2400" i="1" dirty="0">
              <a:solidFill>
                <a:schemeClr val="tx1"/>
              </a:solidFill>
              <a:cs typeface="Avenir Medium"/>
            </a:endParaRPr>
          </a:p>
        </p:txBody>
      </p:sp>
    </p:spTree>
    <p:extLst>
      <p:ext uri="{BB962C8B-B14F-4D97-AF65-F5344CB8AC3E}">
        <p14:creationId xmlns:p14="http://schemas.microsoft.com/office/powerpoint/2010/main" val="2398313588"/>
      </p:ext>
    </p:extLst>
  </p:cSld>
  <p:clrMapOvr>
    <a:masterClrMapping/>
  </p:clrMapOvr>
</p:sld>
</file>

<file path=ppt/theme/theme1.xml><?xml version="1.0" encoding="utf-8"?>
<a:theme xmlns:a="http://schemas.openxmlformats.org/drawingml/2006/main" name="Default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13237</TotalTime>
  <Words>2761</Words>
  <Application>Microsoft Macintosh PowerPoint</Application>
  <PresentationFormat>On-screen Show (4:3)</PresentationFormat>
  <Paragraphs>128</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Theme</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Pack</dc:title>
  <dc:subject/>
  <dc:creator>Naomi Wright</dc:creator>
  <cp:keywords/>
  <dc:description/>
  <cp:lastModifiedBy>Sophia Davis</cp:lastModifiedBy>
  <cp:revision>155</cp:revision>
  <dcterms:created xsi:type="dcterms:W3CDTF">2014-08-14T14:48:03Z</dcterms:created>
  <dcterms:modified xsi:type="dcterms:W3CDTF">2021-02-28T15:43:54Z</dcterms:modified>
  <cp:category/>
</cp:coreProperties>
</file>